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wdp" ContentType="image/vnd.ms-photo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60" r:id="rId3"/>
    <p:sldId id="257" r:id="rId4"/>
    <p:sldId id="290" r:id="rId5"/>
    <p:sldId id="262" r:id="rId6"/>
    <p:sldId id="263" r:id="rId7"/>
    <p:sldId id="264" r:id="rId8"/>
    <p:sldId id="265" r:id="rId9"/>
    <p:sldId id="298" r:id="rId10"/>
    <p:sldId id="299" r:id="rId11"/>
    <p:sldId id="300" r:id="rId12"/>
    <p:sldId id="301" r:id="rId13"/>
    <p:sldId id="259" r:id="rId14"/>
    <p:sldId id="266" r:id="rId15"/>
    <p:sldId id="267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68" r:id="rId31"/>
    <p:sldId id="283" r:id="rId32"/>
    <p:sldId id="284" r:id="rId33"/>
    <p:sldId id="285" r:id="rId34"/>
    <p:sldId id="287" r:id="rId35"/>
    <p:sldId id="291" r:id="rId36"/>
    <p:sldId id="288" r:id="rId37"/>
    <p:sldId id="296" r:id="rId38"/>
    <p:sldId id="295" r:id="rId39"/>
    <p:sldId id="294" r:id="rId40"/>
    <p:sldId id="292" r:id="rId41"/>
    <p:sldId id="293" r:id="rId42"/>
    <p:sldId id="289" r:id="rId43"/>
    <p:sldId id="297" r:id="rId4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CD3DF82B-B3B9-294F-9058-8399138BC4C3}">
          <p14:sldIdLst>
            <p14:sldId id="256"/>
            <p14:sldId id="260"/>
            <p14:sldId id="257"/>
            <p14:sldId id="290"/>
            <p14:sldId id="262"/>
            <p14:sldId id="263"/>
            <p14:sldId id="264"/>
            <p14:sldId id="265"/>
            <p14:sldId id="298"/>
            <p14:sldId id="299"/>
            <p14:sldId id="300"/>
            <p14:sldId id="301"/>
            <p14:sldId id="259"/>
            <p14:sldId id="266"/>
            <p14:sldId id="267"/>
          </p14:sldIdLst>
        </p14:section>
        <p14:section name="Mebarki" id="{08B13091-CB62-214A-ABDA-BE54636E2718}">
          <p14:sldIdLst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</p14:sldIdLst>
        </p14:section>
        <p14:section name="Rest" id="{B68D76A4-FEA7-DE46-8325-00F2BF00FCD5}">
          <p14:sldIdLst>
            <p14:sldId id="268"/>
            <p14:sldId id="283"/>
            <p14:sldId id="284"/>
            <p14:sldId id="285"/>
            <p14:sldId id="287"/>
            <p14:sldId id="291"/>
            <p14:sldId id="288"/>
            <p14:sldId id="296"/>
            <p14:sldId id="295"/>
            <p14:sldId id="294"/>
            <p14:sldId id="292"/>
            <p14:sldId id="293"/>
            <p14:sldId id="289"/>
            <p14:sldId id="297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0" d="100"/>
          <a:sy n="130" d="100"/>
        </p:scale>
        <p:origin x="-18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3048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25146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Untertitel 8"/>
          <p:cNvSpPr>
            <a:spLocks noGrp="1"/>
          </p:cNvSpPr>
          <p:nvPr>
            <p:ph type="subTitle" idx="1"/>
          </p:nvPr>
        </p:nvSpPr>
        <p:spPr>
          <a:xfrm>
            <a:off x="1371600" y="2819400"/>
            <a:ext cx="6400800" cy="1752600"/>
          </a:xfrm>
        </p:spPr>
        <p:txBody>
          <a:bodyPr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de-DE" smtClean="0"/>
              <a:t>Master-Untertitelformat bearbeiten</a:t>
            </a:r>
            <a:endParaRPr kumimoji="0" lang="en-US"/>
          </a:p>
        </p:txBody>
      </p:sp>
      <p:sp>
        <p:nvSpPr>
          <p:cNvPr id="28" name="Datumsplatzhalter 2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17" name="Fußzeilenplatzhalter 1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Gerade Verbindung 6"/>
          <p:cNvSpPr>
            <a:spLocks noChangeShapeType="1"/>
          </p:cNvSpPr>
          <p:nvPr/>
        </p:nvSpPr>
        <p:spPr bwMode="auto">
          <a:xfrm>
            <a:off x="155448" y="2420112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Oval 12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Foliennummernplatzhalter 28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8" name="Titel 7"/>
          <p:cNvSpPr>
            <a:spLocks noGrp="1"/>
          </p:cNvSpPr>
          <p:nvPr>
            <p:ph type="ctrTitle"/>
          </p:nvPr>
        </p:nvSpPr>
        <p:spPr>
          <a:xfrm>
            <a:off x="685800" y="381000"/>
            <a:ext cx="7772400" cy="1752600"/>
          </a:xfrm>
        </p:spPr>
        <p:txBody>
          <a:bodyPr anchor="b"/>
          <a:lstStyle>
            <a:lvl1pPr>
              <a:defRPr sz="4200">
                <a:solidFill>
                  <a:schemeClr val="accent1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7010400" y="0"/>
            <a:ext cx="21336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3" name="Gerade Verbindung 12"/>
          <p:cNvSpPr>
            <a:spLocks noChangeShapeType="1"/>
          </p:cNvSpPr>
          <p:nvPr/>
        </p:nvSpPr>
        <p:spPr bwMode="auto">
          <a:xfrm rot="5400000">
            <a:off x="4021836" y="3278124"/>
            <a:ext cx="6245352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6839712" y="2925763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6934200" y="3020251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6915912" y="3009901"/>
            <a:ext cx="4572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04800" y="304800"/>
            <a:ext cx="6553200" cy="5821366"/>
          </a:xfrm>
        </p:spPr>
        <p:txBody>
          <a:bodyPr vert="eaVert"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7391400" y="304801"/>
            <a:ext cx="1447800" cy="5851525"/>
          </a:xfrm>
        </p:spPr>
        <p:txBody>
          <a:bodyPr vert="eaVert"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61688" y="1026372"/>
            <a:ext cx="4572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überschrif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1905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152400" y="2286000"/>
            <a:ext cx="8833104" cy="304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Rechteck 11"/>
          <p:cNvSpPr>
            <a:spLocks noChangeArrowheads="1"/>
          </p:cNvSpPr>
          <p:nvPr/>
        </p:nvSpPr>
        <p:spPr bwMode="auto">
          <a:xfrm>
            <a:off x="155448" y="142352"/>
            <a:ext cx="8833104" cy="2139696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1368426" y="2743200"/>
            <a:ext cx="6480174" cy="1673225"/>
          </a:xfrm>
        </p:spPr>
        <p:txBody>
          <a:bodyPr anchor="t"/>
          <a:lstStyle>
            <a:lvl1pPr marL="0" indent="0" algn="ctr">
              <a:buNone/>
              <a:defRPr sz="1600" b="1" cap="all" spc="250" baseline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Rechteck 13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>
            <a:off x="152400" y="2438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4267200" y="2115312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4361688" y="2209800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4343400" y="2199450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533400"/>
            <a:ext cx="7772400" cy="1524000"/>
          </a:xfrm>
        </p:spPr>
        <p:txBody>
          <a:bodyPr anchor="b"/>
          <a:lstStyle>
            <a:lvl1pPr algn="ctr">
              <a:buNone/>
              <a:defRPr sz="4200" b="0" cap="none" baseline="0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</p:spPr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91200" y="640994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/>
          </a:p>
        </p:txBody>
      </p:sp>
      <p:sp>
        <p:nvSpPr>
          <p:cNvPr id="8" name="Gerade Verbindung 7"/>
          <p:cNvSpPr>
            <a:spLocks noChangeShapeType="1"/>
          </p:cNvSpPr>
          <p:nvPr/>
        </p:nvSpPr>
        <p:spPr bwMode="auto">
          <a:xfrm flipV="1">
            <a:off x="4563080" y="1575652"/>
            <a:ext cx="8921" cy="4819557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Inhaltsplatzhalter 9"/>
          <p:cNvSpPr>
            <a:spLocks noGrp="1"/>
          </p:cNvSpPr>
          <p:nvPr>
            <p:ph sz="half" idx="1"/>
          </p:nvPr>
        </p:nvSpPr>
        <p:spPr>
          <a:xfrm>
            <a:off x="301752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2" name="Inhaltsplatzhalter 11"/>
          <p:cNvSpPr>
            <a:spLocks noGrp="1"/>
          </p:cNvSpPr>
          <p:nvPr>
            <p:ph sz="half" idx="2"/>
          </p:nvPr>
        </p:nvSpPr>
        <p:spPr>
          <a:xfrm>
            <a:off x="4800600" y="1371600"/>
            <a:ext cx="4038600" cy="4681728"/>
          </a:xfrm>
        </p:spPr>
        <p:txBody>
          <a:bodyPr/>
          <a:lstStyle>
            <a:lvl1pPr>
              <a:defRPr sz="2500"/>
            </a:lvl1pPr>
          </a:lstStyle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erade Verbindung 9"/>
          <p:cNvSpPr>
            <a:spLocks noChangeShapeType="1"/>
          </p:cNvSpPr>
          <p:nvPr/>
        </p:nvSpPr>
        <p:spPr bwMode="auto">
          <a:xfrm flipV="1">
            <a:off x="4572000" y="2200275"/>
            <a:ext cx="0" cy="4187952"/>
          </a:xfrm>
          <a:prstGeom prst="line">
            <a:avLst/>
          </a:prstGeom>
          <a:noFill/>
          <a:ln w="9525" cap="flat" cmpd="sng" algn="ctr">
            <a:solidFill>
              <a:schemeClr val="tx2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white">
          <a:xfrm>
            <a:off x="0" y="0"/>
            <a:ext cx="9144000" cy="14478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1" name="Rechteck 10"/>
          <p:cNvSpPr/>
          <p:nvPr/>
        </p:nvSpPr>
        <p:spPr>
          <a:xfrm>
            <a:off x="152400" y="1371600"/>
            <a:ext cx="8833104" cy="914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Rechteck 12"/>
          <p:cNvSpPr>
            <a:spLocks noChangeArrowheads="1"/>
          </p:cNvSpPr>
          <p:nvPr/>
        </p:nvSpPr>
        <p:spPr bwMode="auto">
          <a:xfrm>
            <a:off x="145923" y="6391656"/>
            <a:ext cx="8833104" cy="310896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4040188" cy="732974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lang="en-US" sz="2200" b="1" dirty="0" smtClean="0">
                <a:solidFill>
                  <a:srgbClr val="FFFFFF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791330" y="1524000"/>
            <a:ext cx="4041775" cy="731520"/>
          </a:xfrm>
          <a:noFill/>
          <a:ln w="15875" cap="rnd" cmpd="sng" algn="ctr">
            <a:noFill/>
            <a:prstDash val="solid"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anchor="ctr">
            <a:noAutofit/>
          </a:bodyPr>
          <a:lstStyle>
            <a:lvl1pPr marL="0" indent="0">
              <a:buNone/>
              <a:defRPr sz="2200" b="1"/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>
          <a:xfrm>
            <a:off x="304800" y="6409944"/>
            <a:ext cx="3581400" cy="365760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15" name="Gerade Verbindung 14"/>
          <p:cNvSpPr>
            <a:spLocks noChangeShapeType="1"/>
          </p:cNvSpPr>
          <p:nvPr/>
        </p:nvSpPr>
        <p:spPr bwMode="auto">
          <a:xfrm>
            <a:off x="152400" y="128016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4" name="Inhaltsplatzhalter 23"/>
          <p:cNvSpPr>
            <a:spLocks noGrp="1"/>
          </p:cNvSpPr>
          <p:nvPr>
            <p:ph sz="quarter" idx="2"/>
          </p:nvPr>
        </p:nvSpPr>
        <p:spPr>
          <a:xfrm>
            <a:off x="301752" y="2471383"/>
            <a:ext cx="4041648" cy="3818404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6" name="Inhaltsplatzhalter 25"/>
          <p:cNvSpPr>
            <a:spLocks noGrp="1"/>
          </p:cNvSpPr>
          <p:nvPr>
            <p:ph sz="quarter" idx="4"/>
          </p:nvPr>
        </p:nvSpPr>
        <p:spPr>
          <a:xfrm>
            <a:off x="4800600" y="2471383"/>
            <a:ext cx="4038600" cy="3822192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25" name="Oval 24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Oval 26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>
          <a:xfrm>
            <a:off x="4343400" y="1042416"/>
            <a:ext cx="457200" cy="441325"/>
          </a:xfrm>
        </p:spPr>
        <p:txBody>
          <a:bodyPr/>
          <a:lstStyle>
            <a:lvl1pPr algn="ctr">
              <a:defRPr/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‹Nr.›</a:t>
            </a:fld>
            <a:endParaRPr kumimoji="0" lang="en-US" dirty="0"/>
          </a:p>
        </p:txBody>
      </p:sp>
      <p:sp>
        <p:nvSpPr>
          <p:cNvPr id="23" name="Titel 22"/>
          <p:cNvSpPr>
            <a:spLocks noGrp="1"/>
          </p:cNvSpPr>
          <p:nvPr>
            <p:ph type="title"/>
          </p:nvPr>
        </p:nvSpPr>
        <p:spPr/>
        <p:txBody>
          <a:bodyPr rtlCol="0" anchor="b" anchorCtr="0"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>
          <a:xfrm>
            <a:off x="4343400" y="1036020"/>
            <a:ext cx="4572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white">
          <a:xfrm>
            <a:off x="0" y="0"/>
            <a:ext cx="9144000" cy="15544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0" name="Rechteck 9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Rechteck 4"/>
          <p:cNvSpPr>
            <a:spLocks noChangeArrowheads="1"/>
          </p:cNvSpPr>
          <p:nvPr/>
        </p:nvSpPr>
        <p:spPr bwMode="auto">
          <a:xfrm>
            <a:off x="146304" y="6391656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6" name="Rechteck 5"/>
          <p:cNvSpPr>
            <a:spLocks noChangeArrowheads="1"/>
          </p:cNvSpPr>
          <p:nvPr/>
        </p:nvSpPr>
        <p:spPr bwMode="auto">
          <a:xfrm>
            <a:off x="152400" y="158496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>
          <a:xfrm>
            <a:off x="4267200" y="6324600"/>
            <a:ext cx="609600" cy="441324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eck 18"/>
          <p:cNvSpPr>
            <a:spLocks noChangeArrowheads="1"/>
          </p:cNvSpPr>
          <p:nvPr/>
        </p:nvSpPr>
        <p:spPr bwMode="auto">
          <a:xfrm>
            <a:off x="152400" y="152400"/>
            <a:ext cx="8833104" cy="304800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188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3" name="Rechteck 12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81000" y="914400"/>
            <a:ext cx="2362200" cy="990600"/>
          </a:xfrm>
        </p:spPr>
        <p:txBody>
          <a:bodyPr anchor="b">
            <a:noAutofit/>
          </a:bodyPr>
          <a:lstStyle>
            <a:lvl1pPr algn="l">
              <a:buNone/>
              <a:defRPr sz="2200" b="1">
                <a:solidFill>
                  <a:srgbClr val="FFFFFF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381000" y="1981200"/>
            <a:ext cx="2362200" cy="4144963"/>
          </a:xfrm>
        </p:spPr>
        <p:txBody>
          <a:bodyPr/>
          <a:lstStyle>
            <a:lvl1pPr marL="0" indent="0">
              <a:spcAft>
                <a:spcPts val="1000"/>
              </a:spcAft>
              <a:buNone/>
              <a:defRPr sz="1600">
                <a:solidFill>
                  <a:srgbClr val="FFFFFF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2400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9" name="Gerade Verbindung 8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20" name="Inhaltsplatzhalter 19"/>
          <p:cNvSpPr>
            <a:spLocks noGrp="1"/>
          </p:cNvSpPr>
          <p:nvPr>
            <p:ph sz="quarter" idx="1"/>
          </p:nvPr>
        </p:nvSpPr>
        <p:spPr>
          <a:xfrm>
            <a:off x="3124200" y="685800"/>
            <a:ext cx="5638800" cy="5410200"/>
          </a:xfrm>
        </p:spPr>
        <p:txBody>
          <a:bodyPr/>
          <a:lstStyle/>
          <a:p>
            <a:pPr lvl="0" eaLnBrk="1" latinLnBrk="0" hangingPunct="1"/>
            <a:r>
              <a:rPr lang="de-DE" smtClean="0"/>
              <a:t>Mastertextformat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10" name="Oval 9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Oval 10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>
            <a:lvl1pPr>
              <a:defRPr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1" name="Rechteck 20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383280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erade Verbindung 20"/>
          <p:cNvSpPr>
            <a:spLocks noChangeShapeType="1"/>
          </p:cNvSpPr>
          <p:nvPr/>
        </p:nvSpPr>
        <p:spPr bwMode="auto">
          <a:xfrm>
            <a:off x="152400" y="533400"/>
            <a:ext cx="8833104" cy="0"/>
          </a:xfrm>
          <a:prstGeom prst="line">
            <a:avLst/>
          </a:prstGeom>
          <a:noFill/>
          <a:ln w="11430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20" name="Rechteck 19"/>
          <p:cNvSpPr>
            <a:spLocks noChangeArrowheads="1"/>
          </p:cNvSpPr>
          <p:nvPr/>
        </p:nvSpPr>
        <p:spPr bwMode="auto">
          <a:xfrm>
            <a:off x="152400" y="152400"/>
            <a:ext cx="8833104" cy="301752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8" name="Rechteck 7"/>
          <p:cNvSpPr/>
          <p:nvPr/>
        </p:nvSpPr>
        <p:spPr>
          <a:xfrm>
            <a:off x="152400" y="609600"/>
            <a:ext cx="2743200" cy="5867400"/>
          </a:xfrm>
          <a:prstGeom prst="rect">
            <a:avLst/>
          </a:prstGeom>
          <a:solidFill>
            <a:schemeClr val="accent1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Rechteck 14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2" name="Oval 11"/>
          <p:cNvSpPr/>
          <p:nvPr/>
        </p:nvSpPr>
        <p:spPr>
          <a:xfrm>
            <a:off x="1295400" y="228600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1389888" y="323088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>
          <a:xfrm>
            <a:off x="1371600" y="312738"/>
            <a:ext cx="457200" cy="441325"/>
          </a:xfrm>
        </p:spPr>
        <p:txBody>
          <a:bodyPr/>
          <a:lstStyle/>
          <a:p>
            <a:pPr eaLnBrk="1" latinLnBrk="0" hangingPunct="1"/>
            <a:fld id="{2C6B1FF6-39B9-40F5-8B67-33C6354A3D4F}" type="slidenum">
              <a:rPr kumimoji="0" lang="en-US" smtClean="0"/>
              <a:pPr eaLnBrk="1" latinLnBrk="0" hangingPunct="1"/>
              <a:t>‹Nr.›</a:t>
            </a:fld>
            <a:endParaRPr kumimoji="0" lang="en-US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000375" y="5029200"/>
            <a:ext cx="5867400" cy="1219200"/>
          </a:xfrm>
        </p:spPr>
        <p:txBody>
          <a:bodyPr anchor="t">
            <a:noAutofit/>
          </a:bodyPr>
          <a:lstStyle>
            <a:lvl1pPr algn="l">
              <a:buNone/>
              <a:defRPr sz="2400" b="1">
                <a:solidFill>
                  <a:schemeClr val="tx2"/>
                </a:solidFill>
              </a:defRPr>
            </a:lvl1pPr>
          </a:lstStyle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3000375" y="609600"/>
            <a:ext cx="5867400" cy="4267200"/>
          </a:xfrm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de-DE" smtClean="0"/>
              <a:t>Bild auf Platzhalter ziehen oder durch Klicken auf Symbol hinzufügen</a:t>
            </a:r>
            <a:endParaRPr kumimoji="0" lang="en-US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381000" y="990600"/>
            <a:ext cx="2438400" cy="5257800"/>
          </a:xfrm>
        </p:spPr>
        <p:txBody>
          <a:bodyPr/>
          <a:lstStyle>
            <a:lvl1pPr marL="0" indent="0">
              <a:spcAft>
                <a:spcPts val="1000"/>
              </a:spcAft>
              <a:buFontTx/>
              <a:buNone/>
              <a:defRPr sz="1600">
                <a:solidFill>
                  <a:srgbClr val="FFFFFF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de-DE" smtClean="0"/>
              <a:t>Mastertextformat bearbeiten</a:t>
            </a:r>
          </a:p>
        </p:txBody>
      </p:sp>
      <p:sp>
        <p:nvSpPr>
          <p:cNvPr id="22" name="Rechteck 21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5788152" y="6404984"/>
            <a:ext cx="3044952" cy="365760"/>
          </a:xfrm>
        </p:spPr>
        <p:txBody>
          <a:bodyPr/>
          <a:lstStyle/>
          <a:p>
            <a:pPr eaLnBrk="1" latinLnBrk="0" hangingPunct="1"/>
            <a:fld id="{9D21D778-B565-4D7E-94D7-64010A445B68}" type="datetimeFigureOut">
              <a:rPr lang="en-US" smtClean="0"/>
              <a:pPr eaLnBrk="1" latinLnBrk="0" hangingPunct="1"/>
              <a:t>03.06.15</a:t>
            </a:fld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301752" y="6410848"/>
            <a:ext cx="3584448" cy="365760"/>
          </a:xfrm>
        </p:spPr>
        <p:txBody>
          <a:bodyPr/>
          <a:lstStyle/>
          <a:p>
            <a:endParaRPr kumimoji="0"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>
            <a:spLocks noChangeArrowheads="1"/>
          </p:cNvSpPr>
          <p:nvPr/>
        </p:nvSpPr>
        <p:spPr bwMode="white">
          <a:xfrm>
            <a:off x="0" y="6705600"/>
            <a:ext cx="9144000" cy="1524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6" name="Rechteck 15"/>
          <p:cNvSpPr>
            <a:spLocks noChangeArrowheads="1"/>
          </p:cNvSpPr>
          <p:nvPr/>
        </p:nvSpPr>
        <p:spPr bwMode="white">
          <a:xfrm>
            <a:off x="0" y="0"/>
            <a:ext cx="9144000" cy="1393371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8" name="Rechteck 17"/>
          <p:cNvSpPr>
            <a:spLocks noChangeArrowheads="1"/>
          </p:cNvSpPr>
          <p:nvPr/>
        </p:nvSpPr>
        <p:spPr bwMode="white">
          <a:xfrm>
            <a:off x="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9" name="Rechteck 18"/>
          <p:cNvSpPr>
            <a:spLocks noChangeArrowheads="1"/>
          </p:cNvSpPr>
          <p:nvPr/>
        </p:nvSpPr>
        <p:spPr bwMode="white">
          <a:xfrm>
            <a:off x="8991600" y="0"/>
            <a:ext cx="1524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9" name="Rechteck 8"/>
          <p:cNvSpPr>
            <a:spLocks noChangeArrowheads="1"/>
          </p:cNvSpPr>
          <p:nvPr/>
        </p:nvSpPr>
        <p:spPr bwMode="auto">
          <a:xfrm>
            <a:off x="149352" y="6388385"/>
            <a:ext cx="8833104" cy="309563"/>
          </a:xfrm>
          <a:prstGeom prst="rect">
            <a:avLst/>
          </a:prstGeom>
          <a:solidFill>
            <a:schemeClr val="accent3"/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4" name="Datumsplatzhalter 13"/>
          <p:cNvSpPr>
            <a:spLocks noGrp="1"/>
          </p:cNvSpPr>
          <p:nvPr>
            <p:ph type="dt" sz="half" idx="2"/>
          </p:nvPr>
        </p:nvSpPr>
        <p:spPr>
          <a:xfrm>
            <a:off x="5791200" y="6404984"/>
            <a:ext cx="3044952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rgbClr val="FFFFFF"/>
                </a:solidFill>
              </a:defRPr>
            </a:lvl1pPr>
          </a:lstStyle>
          <a:p>
            <a:pPr algn="r" eaLnBrk="1" latinLnBrk="0" hangingPunct="1"/>
            <a:fld id="{9D21D778-B565-4D7E-94D7-64010A445B68}" type="datetimeFigureOut">
              <a:rPr lang="en-US" smtClean="0"/>
              <a:pPr algn="r" eaLnBrk="1" latinLnBrk="0" hangingPunct="1"/>
              <a:t>03.06.15</a:t>
            </a:fld>
            <a:endParaRPr lang="en-US" sz="1400" dirty="0">
              <a:solidFill>
                <a:srgbClr val="FFFFFF"/>
              </a:solidFill>
            </a:endParaRPr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3"/>
          </p:nvPr>
        </p:nvSpPr>
        <p:spPr>
          <a:xfrm>
            <a:off x="304800" y="6410848"/>
            <a:ext cx="35814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200">
                <a:solidFill>
                  <a:srgbClr val="FFFFFF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8" name="Rechteck 7"/>
          <p:cNvSpPr>
            <a:spLocks noChangeArrowheads="1"/>
          </p:cNvSpPr>
          <p:nvPr/>
        </p:nvSpPr>
        <p:spPr bwMode="auto">
          <a:xfrm>
            <a:off x="152400" y="155448"/>
            <a:ext cx="8833104" cy="6547104"/>
          </a:xfrm>
          <a:prstGeom prst="rect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 dirty="0"/>
          </a:p>
        </p:txBody>
      </p:sp>
      <p:sp>
        <p:nvSpPr>
          <p:cNvPr id="10" name="Gerade Verbindung 9"/>
          <p:cNvSpPr>
            <a:spLocks noChangeShapeType="1"/>
          </p:cNvSpPr>
          <p:nvPr/>
        </p:nvSpPr>
        <p:spPr bwMode="auto">
          <a:xfrm>
            <a:off x="152400" y="1276743"/>
            <a:ext cx="8833104" cy="0"/>
          </a:xfrm>
          <a:prstGeom prst="line">
            <a:avLst/>
          </a:prstGeom>
          <a:noFill/>
          <a:ln w="9525" cap="flat" cmpd="sng" algn="ctr">
            <a:solidFill>
              <a:schemeClr val="accent3">
                <a:shade val="7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anchor="ctr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4267200" y="956036"/>
            <a:ext cx="609600" cy="609600"/>
          </a:xfrm>
          <a:prstGeom prst="ellipse">
            <a:avLst/>
          </a:prstGeom>
          <a:solidFill>
            <a:srgbClr val="FFFFFF"/>
          </a:solidFill>
          <a:ln w="158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5" name="Oval 14"/>
          <p:cNvSpPr/>
          <p:nvPr/>
        </p:nvSpPr>
        <p:spPr>
          <a:xfrm>
            <a:off x="4361688" y="1050524"/>
            <a:ext cx="420624" cy="420624"/>
          </a:xfrm>
          <a:prstGeom prst="ellipse">
            <a:avLst/>
          </a:prstGeom>
          <a:solidFill>
            <a:srgbClr val="FFFFFF"/>
          </a:solidFill>
          <a:ln w="50800" cap="rnd" cmpd="dbl" algn="ctr">
            <a:solidFill>
              <a:schemeClr val="accent3">
                <a:shade val="75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Foliennummernplatzhalter 22"/>
          <p:cNvSpPr>
            <a:spLocks noGrp="1"/>
          </p:cNvSpPr>
          <p:nvPr>
            <p:ph type="sldNum" sz="quarter" idx="4"/>
          </p:nvPr>
        </p:nvSpPr>
        <p:spPr>
          <a:xfrm>
            <a:off x="4343400" y="1040174"/>
            <a:ext cx="457200" cy="441325"/>
          </a:xfrm>
          <a:prstGeom prst="rect">
            <a:avLst/>
          </a:prstGeom>
        </p:spPr>
        <p:txBody>
          <a:bodyPr vert="horz" lIns="45720" rIns="45720" anchor="ctr">
            <a:normAutofit/>
          </a:bodyPr>
          <a:lstStyle>
            <a:lvl1pPr algn="ctr" eaLnBrk="1" latinLnBrk="0" hangingPunct="1">
              <a:defRPr kumimoji="0" sz="1600">
                <a:solidFill>
                  <a:schemeClr val="accent3">
                    <a:shade val="75000"/>
                  </a:schemeClr>
                </a:solidFill>
              </a:defRPr>
            </a:lvl1pPr>
          </a:lstStyle>
          <a:p>
            <a:pPr algn="ctr" eaLnBrk="1" latinLnBrk="0" hangingPunct="1"/>
            <a:fld id="{2C6B1FF6-39B9-40F5-8B67-33C6354A3D4F}" type="slidenum">
              <a:rPr kumimoji="0" lang="en-US" smtClean="0"/>
              <a:pPr algn="ctr" eaLnBrk="1" latinLnBrk="0" hangingPunct="1"/>
              <a:t>‹Nr.›</a:t>
            </a:fld>
            <a:endParaRPr kumimoji="0" lang="en-US" sz="1600" dirty="0">
              <a:solidFill>
                <a:schemeClr val="accent3">
                  <a:shade val="75000"/>
                </a:schemeClr>
              </a:solidFill>
            </a:endParaRPr>
          </a:p>
        </p:txBody>
      </p:sp>
      <p:sp>
        <p:nvSpPr>
          <p:cNvPr id="22" name="Titelplatzhalter 21"/>
          <p:cNvSpPr>
            <a:spLocks noGrp="1"/>
          </p:cNvSpPr>
          <p:nvPr>
            <p:ph type="title"/>
          </p:nvPr>
        </p:nvSpPr>
        <p:spPr>
          <a:xfrm>
            <a:off x="301752" y="228600"/>
            <a:ext cx="8534400" cy="758952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de-DE" smtClean="0"/>
              <a:t>Mastertitelformat bearbeiten</a:t>
            </a:r>
            <a:endParaRPr kumimoji="0" lang="en-US"/>
          </a:p>
        </p:txBody>
      </p:sp>
      <p:sp>
        <p:nvSpPr>
          <p:cNvPr id="13" name="Textplatzhalter 12"/>
          <p:cNvSpPr>
            <a:spLocks noGrp="1"/>
          </p:cNvSpPr>
          <p:nvPr>
            <p:ph type="body" idx="1"/>
          </p:nvPr>
        </p:nvSpPr>
        <p:spPr>
          <a:xfrm>
            <a:off x="301752" y="1524000"/>
            <a:ext cx="8534400" cy="459943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de-DE" smtClean="0"/>
              <a:t>Mastertextformat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rtl="0" eaLnBrk="1" latinLnBrk="0" hangingPunct="1">
        <a:spcBef>
          <a:spcPct val="0"/>
        </a:spcBef>
        <a:buNone/>
        <a:defRPr kumimoji="0" sz="3300" kern="1200">
          <a:solidFill>
            <a:schemeClr val="accent3">
              <a:shade val="75000"/>
            </a:schemeClr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"/>
        <a:buChar char=""/>
        <a:defRPr kumimoji="0"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0" hangingPunct="1">
        <a:spcBef>
          <a:spcPct val="20000"/>
        </a:spcBef>
        <a:buClr>
          <a:schemeClr val="accent3"/>
        </a:buClr>
        <a:buSzPct val="75000"/>
        <a:buFont typeface="Wingdings 2"/>
        <a:buChar char="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0" hangingPunct="1">
        <a:spcBef>
          <a:spcPct val="20000"/>
        </a:spcBef>
        <a:buClr>
          <a:schemeClr val="accent4"/>
        </a:buClr>
        <a:buSzPct val="70000"/>
        <a:buFont typeface="Wingdings"/>
        <a:buChar char=""/>
        <a:defRPr kumimoji="0" sz="2000" kern="1200">
          <a:solidFill>
            <a:schemeClr val="tx2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ct val="20000"/>
        </a:spcBef>
        <a:buClr>
          <a:schemeClr val="accent5"/>
        </a:buClr>
        <a:buFontTx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90000"/>
        <a:buChar char="•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rtl="0" eaLnBrk="1" latinLnBrk="0" hangingPunct="1">
        <a:spcBef>
          <a:spcPct val="20000"/>
        </a:spcBef>
        <a:buClr>
          <a:schemeClr val="accent4">
            <a:shade val="75000"/>
          </a:schemeClr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377440" indent="-182880" algn="l" rtl="0" eaLnBrk="1" latinLnBrk="0" hangingPunct="1">
        <a:spcBef>
          <a:spcPct val="20000"/>
        </a:spcBef>
        <a:buClr>
          <a:schemeClr val="accent2">
            <a:shade val="75000"/>
          </a:schemeClr>
        </a:buClr>
        <a:buSzPct val="90000"/>
        <a:buChar char="•"/>
        <a:defRPr kumimoji="0" sz="1400" kern="1200" cap="all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8.gif"/><Relationship Id="rId5" Type="http://schemas.openxmlformats.org/officeDocument/2006/relationships/image" Target="../media/image3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3" Type="http://schemas.microsoft.com/office/2007/relationships/hdphoto" Target="../media/hdphoto2.wdp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gif"/><Relationship Id="rId3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psy.ritsumei.ac.jp/~akitaoka/rotsnakee.html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ntertitel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 err="1"/>
              <a:t>Illusory</a:t>
            </a:r>
            <a:r>
              <a:rPr lang="de-DE" dirty="0"/>
              <a:t> Motion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Asymmetric</a:t>
            </a:r>
            <a:r>
              <a:rPr lang="de-DE" dirty="0"/>
              <a:t> </a:t>
            </a:r>
            <a:r>
              <a:rPr lang="de-DE" dirty="0" smtClean="0"/>
              <a:t>Patterns</a:t>
            </a:r>
          </a:p>
          <a:p>
            <a:r>
              <a:rPr lang="de-DE" dirty="0" smtClean="0"/>
              <a:t>-</a:t>
            </a:r>
          </a:p>
          <a:p>
            <a:r>
              <a:rPr lang="de-DE" dirty="0" smtClean="0"/>
              <a:t>Lorenz Hufnagel</a:t>
            </a:r>
          </a:p>
          <a:p>
            <a:r>
              <a:rPr lang="de-DE" dirty="0"/>
              <a:t>08.06.15</a:t>
            </a:r>
            <a:endParaRPr lang="en-GB" dirty="0"/>
          </a:p>
        </p:txBody>
      </p:sp>
      <p:sp>
        <p:nvSpPr>
          <p:cNvPr id="3" name="Titel 2"/>
          <p:cNvSpPr>
            <a:spLocks noGrp="1"/>
          </p:cNvSpPr>
          <p:nvPr>
            <p:ph type="ctrTitle"/>
          </p:nvPr>
        </p:nvSpPr>
        <p:spPr/>
        <p:txBody>
          <a:bodyPr anchor="ctr" anchorCtr="1">
            <a:normAutofit/>
          </a:bodyPr>
          <a:lstStyle/>
          <a:p>
            <a:r>
              <a:rPr lang="de-DE" b="1" dirty="0" err="1"/>
              <a:t>Self-Animating</a:t>
            </a:r>
            <a:r>
              <a:rPr lang="de-DE" b="1" dirty="0"/>
              <a:t> Images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437249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Asymmetric</a:t>
            </a:r>
            <a:r>
              <a:rPr lang="de-DE" dirty="0"/>
              <a:t> Pattern (</a:t>
            </a:r>
            <a:r>
              <a:rPr lang="de-DE" dirty="0" err="1" smtClean="0"/>
              <a:t>RAP‘s</a:t>
            </a:r>
            <a:r>
              <a:rPr lang="de-DE" dirty="0" smtClean="0"/>
              <a:t>) 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GB" dirty="0" err="1" smtClean="0"/>
              <a:t>Typ</a:t>
            </a:r>
            <a:r>
              <a:rPr lang="en-GB" dirty="0" smtClean="0"/>
              <a:t> I</a:t>
            </a:r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</p:txBody>
      </p:sp>
      <p:pic>
        <p:nvPicPr>
          <p:cNvPr id="3" name="Bild 2" descr="rap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37842"/>
            <a:ext cx="9144000" cy="3422469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4091565" y="5898500"/>
            <a:ext cx="914400" cy="152771"/>
          </a:xfrm>
          <a:prstGeom prst="rightArrow">
            <a:avLst/>
          </a:prstGeom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contourClr>
              <a:schemeClr val="dk1">
                <a:shade val="70000"/>
                <a:satMod val="105000"/>
              </a:schemeClr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4242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GB" dirty="0" err="1" smtClean="0"/>
              <a:t>Typ</a:t>
            </a:r>
            <a:r>
              <a:rPr lang="en-GB" dirty="0" smtClean="0"/>
              <a:t> II</a:t>
            </a:r>
            <a:endParaRPr lang="en-GB" dirty="0"/>
          </a:p>
        </p:txBody>
      </p:sp>
      <p:sp>
        <p:nvSpPr>
          <p:cNvPr id="5" name="Pfeil nach rechts 4"/>
          <p:cNvSpPr/>
          <p:nvPr/>
        </p:nvSpPr>
        <p:spPr>
          <a:xfrm rot="10800000">
            <a:off x="4277180" y="5859777"/>
            <a:ext cx="914400" cy="138884"/>
          </a:xfrm>
          <a:prstGeom prst="rightArrow">
            <a:avLst/>
          </a:prstGeom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contourClr>
              <a:schemeClr val="dk1">
                <a:shade val="70000"/>
                <a:satMod val="105000"/>
              </a:schemeClr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6" name="Bild 5" descr="rap2a.png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58951" y="2080846"/>
            <a:ext cx="12989644" cy="3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665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>
          <a:xfrm>
            <a:off x="301752" y="1527048"/>
            <a:ext cx="8503920" cy="4572000"/>
          </a:xfrm>
        </p:spPr>
        <p:txBody>
          <a:bodyPr/>
          <a:lstStyle/>
          <a:p>
            <a:r>
              <a:rPr lang="en-GB" dirty="0" err="1" smtClean="0"/>
              <a:t>Typ</a:t>
            </a:r>
            <a:r>
              <a:rPr lang="en-GB" dirty="0" smtClean="0"/>
              <a:t> III</a:t>
            </a:r>
            <a:endParaRPr lang="en-GB" dirty="0"/>
          </a:p>
        </p:txBody>
      </p:sp>
      <p:sp>
        <p:nvSpPr>
          <p:cNvPr id="5" name="Pfeil nach rechts 4"/>
          <p:cNvSpPr/>
          <p:nvPr/>
        </p:nvSpPr>
        <p:spPr>
          <a:xfrm>
            <a:off x="4277180" y="5859777"/>
            <a:ext cx="914400" cy="138884"/>
          </a:xfrm>
          <a:prstGeom prst="rightArrow">
            <a:avLst/>
          </a:prstGeom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contourClr>
              <a:schemeClr val="dk1">
                <a:shade val="70000"/>
                <a:satMod val="105000"/>
              </a:schemeClr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4" name="Bild 3" descr="rap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179925"/>
            <a:ext cx="9144000" cy="306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767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Repeated</a:t>
            </a:r>
            <a:r>
              <a:rPr lang="de-DE" dirty="0"/>
              <a:t> </a:t>
            </a:r>
            <a:r>
              <a:rPr lang="de-DE" dirty="0" err="1"/>
              <a:t>Asymmetric</a:t>
            </a:r>
            <a:r>
              <a:rPr lang="de-DE" dirty="0"/>
              <a:t> Pattern (</a:t>
            </a:r>
            <a:r>
              <a:rPr lang="de-DE" dirty="0" err="1" smtClean="0"/>
              <a:t>RAP‘s</a:t>
            </a:r>
            <a:r>
              <a:rPr lang="de-DE" dirty="0" smtClean="0"/>
              <a:t>) </a:t>
            </a:r>
            <a:endParaRPr lang="en-GB" dirty="0"/>
          </a:p>
        </p:txBody>
      </p:sp>
      <p:sp>
        <p:nvSpPr>
          <p:cNvPr id="5" name="Inhaltsplatzhalter 4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 err="1" smtClean="0"/>
              <a:t>Kleinste</a:t>
            </a:r>
            <a:r>
              <a:rPr lang="en-GB" dirty="0" smtClean="0"/>
              <a:t> </a:t>
            </a:r>
            <a:r>
              <a:rPr lang="en-GB" dirty="0" err="1" smtClean="0"/>
              <a:t>Einheit</a:t>
            </a:r>
            <a:endParaRPr lang="en-GB" dirty="0"/>
          </a:p>
          <a:p>
            <a:r>
              <a:rPr lang="en-GB" dirty="0" smtClean="0"/>
              <a:t>Illusion </a:t>
            </a:r>
            <a:r>
              <a:rPr lang="en-GB" dirty="0" err="1" smtClean="0"/>
              <a:t>vermutlich</a:t>
            </a:r>
            <a:r>
              <a:rPr lang="en-GB" dirty="0" smtClean="0"/>
              <a:t> </a:t>
            </a:r>
            <a:r>
              <a:rPr lang="en-GB" dirty="0" err="1" smtClean="0"/>
              <a:t>aufgrund</a:t>
            </a:r>
            <a:r>
              <a:rPr lang="en-GB" dirty="0" smtClean="0"/>
              <a:t> </a:t>
            </a:r>
            <a:r>
              <a:rPr lang="en-GB" dirty="0" err="1" smtClean="0"/>
              <a:t>Hochpass</a:t>
            </a:r>
            <a:r>
              <a:rPr lang="en-GB" dirty="0" smtClean="0"/>
              <a:t>-Filter in den </a:t>
            </a:r>
            <a:r>
              <a:rPr lang="en-GB" dirty="0" err="1" smtClean="0"/>
              <a:t>Stäbchen</a:t>
            </a:r>
            <a:r>
              <a:rPr lang="en-GB" dirty="0" smtClean="0"/>
              <a:t> des </a:t>
            </a:r>
            <a:r>
              <a:rPr lang="en-GB" dirty="0" err="1" smtClean="0"/>
              <a:t>menschlichen</a:t>
            </a:r>
            <a:r>
              <a:rPr lang="en-GB" dirty="0" smtClean="0"/>
              <a:t> </a:t>
            </a:r>
            <a:r>
              <a:rPr lang="en-GB" dirty="0" err="1" smtClean="0"/>
              <a:t>Auges</a:t>
            </a:r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endParaRPr lang="en-GB" dirty="0"/>
          </a:p>
          <a:p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r>
              <a:rPr lang="en-GB" dirty="0" err="1" smtClean="0"/>
              <a:t>Typ</a:t>
            </a:r>
            <a:r>
              <a:rPr lang="en-GB" dirty="0" smtClean="0"/>
              <a:t> II(a) </a:t>
            </a:r>
            <a:r>
              <a:rPr lang="en-GB" dirty="0" err="1" smtClean="0"/>
              <a:t>erzeugt</a:t>
            </a:r>
            <a:r>
              <a:rPr lang="en-GB" dirty="0" smtClean="0"/>
              <a:t> </a:t>
            </a:r>
            <a:r>
              <a:rPr lang="en-GB" dirty="0" err="1" smtClean="0"/>
              <a:t>stärkste</a:t>
            </a:r>
            <a:r>
              <a:rPr lang="en-GB" dirty="0" smtClean="0"/>
              <a:t> Illusion </a:t>
            </a:r>
            <a:endParaRPr lang="en-GB" dirty="0"/>
          </a:p>
        </p:txBody>
      </p:sp>
      <p:pic>
        <p:nvPicPr>
          <p:cNvPr id="6" name="Bild 5" descr="raps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8" t="2632" r="1247" b="2351"/>
          <a:stretch/>
        </p:blipFill>
        <p:spPr>
          <a:xfrm>
            <a:off x="114588" y="2718998"/>
            <a:ext cx="8905250" cy="2921751"/>
          </a:xfrm>
          <a:prstGeom prst="rect">
            <a:avLst/>
          </a:prstGeom>
        </p:spPr>
      </p:pic>
      <p:pic>
        <p:nvPicPr>
          <p:cNvPr id="9" name="Bild 8" descr="rap2a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151923" y="6055608"/>
            <a:ext cx="4867915" cy="63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973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Self-Animating Images - </a:t>
            </a:r>
            <a:r>
              <a:rPr lang="en-GB" dirty="0" err="1" smtClean="0"/>
              <a:t>Besser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Stärkere</a:t>
            </a:r>
            <a:r>
              <a:rPr lang="en-GB" dirty="0" smtClean="0"/>
              <a:t> Illusion: RAP </a:t>
            </a:r>
            <a:r>
              <a:rPr lang="en-GB" dirty="0" err="1" smtClean="0"/>
              <a:t>entlang</a:t>
            </a:r>
            <a:r>
              <a:rPr lang="en-GB" dirty="0" smtClean="0"/>
              <a:t> Streamlines 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Vektorfeld</a:t>
            </a:r>
            <a:r>
              <a:rPr lang="en-GB" dirty="0" smtClean="0"/>
              <a:t> </a:t>
            </a:r>
            <a:r>
              <a:rPr lang="en-GB" dirty="0" err="1" smtClean="0"/>
              <a:t>platzieren</a:t>
            </a:r>
            <a:endParaRPr lang="en-GB" dirty="0"/>
          </a:p>
        </p:txBody>
      </p:sp>
      <p:pic>
        <p:nvPicPr>
          <p:cNvPr id="4" name="Bild 3" descr="chi_l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0" y="189000"/>
            <a:ext cx="6480000" cy="6480000"/>
          </a:xfrm>
          <a:prstGeom prst="rect">
            <a:avLst/>
          </a:prstGeom>
        </p:spPr>
      </p:pic>
      <p:pic>
        <p:nvPicPr>
          <p:cNvPr id="6" name="Bild 5" descr="chi_rap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7" t="1923" r="4343" b="1366"/>
          <a:stretch/>
        </p:blipFill>
        <p:spPr>
          <a:xfrm>
            <a:off x="1314000" y="185751"/>
            <a:ext cx="6516000" cy="64864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10243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Streamlines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dirty="0" smtClean="0"/>
              <a:t>“</a:t>
            </a:r>
            <a:r>
              <a:rPr lang="en-GB" dirty="0" err="1" smtClean="0"/>
              <a:t>Stromlinie</a:t>
            </a:r>
            <a:r>
              <a:rPr lang="en-GB" dirty="0" smtClean="0"/>
              <a:t>”: </a:t>
            </a:r>
          </a:p>
          <a:p>
            <a:pPr lvl="1"/>
            <a:r>
              <a:rPr lang="en-GB" dirty="0" err="1" smtClean="0"/>
              <a:t>Überall</a:t>
            </a:r>
            <a:r>
              <a:rPr lang="en-GB" dirty="0" smtClean="0"/>
              <a:t> tangential </a:t>
            </a:r>
            <a:r>
              <a:rPr lang="en-GB" dirty="0" err="1" smtClean="0"/>
              <a:t>zum</a:t>
            </a:r>
            <a:r>
              <a:rPr lang="en-GB" dirty="0" smtClean="0"/>
              <a:t> </a:t>
            </a:r>
            <a:r>
              <a:rPr lang="en-GB" dirty="0" err="1" smtClean="0"/>
              <a:t>Vektorfeld</a:t>
            </a:r>
            <a:endParaRPr lang="en-GB" dirty="0" smtClean="0"/>
          </a:p>
          <a:p>
            <a:pPr lvl="1"/>
            <a:r>
              <a:rPr lang="en-GB" dirty="0" err="1" smtClean="0"/>
              <a:t>Schneiden</a:t>
            </a:r>
            <a:r>
              <a:rPr lang="en-GB" dirty="0" smtClean="0"/>
              <a:t> </a:t>
            </a:r>
            <a:r>
              <a:rPr lang="en-GB" dirty="0" err="1" smtClean="0"/>
              <a:t>sich</a:t>
            </a:r>
            <a:r>
              <a:rPr lang="en-GB" dirty="0" smtClean="0"/>
              <a:t> </a:t>
            </a:r>
            <a:r>
              <a:rPr lang="en-GB" dirty="0" err="1" smtClean="0"/>
              <a:t>nicht</a:t>
            </a:r>
            <a:r>
              <a:rPr lang="en-GB" dirty="0" smtClean="0"/>
              <a:t>, </a:t>
            </a:r>
            <a:r>
              <a:rPr lang="en-GB" dirty="0" err="1" smtClean="0"/>
              <a:t>keine</a:t>
            </a:r>
            <a:r>
              <a:rPr lang="en-GB" dirty="0" smtClean="0"/>
              <a:t> </a:t>
            </a:r>
            <a:r>
              <a:rPr lang="en-GB" dirty="0" err="1" smtClean="0"/>
              <a:t>Knicke</a:t>
            </a:r>
            <a:endParaRPr lang="en-GB" dirty="0" smtClean="0"/>
          </a:p>
          <a:p>
            <a:pPr lvl="1"/>
            <a:r>
              <a:rPr lang="en-GB" dirty="0" err="1" smtClean="0"/>
              <a:t>Numerisch</a:t>
            </a:r>
            <a:r>
              <a:rPr lang="en-GB" dirty="0" smtClean="0"/>
              <a:t>: Von </a:t>
            </a:r>
            <a:r>
              <a:rPr lang="en-GB" dirty="0" err="1" smtClean="0"/>
              <a:t>Startpunkt</a:t>
            </a:r>
            <a:r>
              <a:rPr lang="en-GB" dirty="0" smtClean="0"/>
              <a:t> (Seed) </a:t>
            </a:r>
            <a:r>
              <a:rPr lang="en-GB" dirty="0" err="1" smtClean="0"/>
              <a:t>integrieren</a:t>
            </a:r>
            <a:endParaRPr lang="en-GB" dirty="0" smtClean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Gute</a:t>
            </a:r>
            <a:r>
              <a:rPr lang="en-GB" dirty="0" smtClean="0"/>
              <a:t> Streamlines (</a:t>
            </a:r>
            <a:r>
              <a:rPr lang="en-GB" dirty="0" err="1" smtClean="0"/>
              <a:t>empirisch</a:t>
            </a:r>
            <a:r>
              <a:rPr lang="en-GB" dirty="0" smtClean="0"/>
              <a:t>):</a:t>
            </a:r>
          </a:p>
          <a:p>
            <a:r>
              <a:rPr lang="en-GB" dirty="0" err="1" smtClean="0"/>
              <a:t>Möglichst</a:t>
            </a:r>
            <a:r>
              <a:rPr lang="en-GB" dirty="0" smtClean="0"/>
              <a:t> </a:t>
            </a:r>
            <a:r>
              <a:rPr lang="en-GB" dirty="0" err="1" smtClean="0"/>
              <a:t>lang</a:t>
            </a:r>
            <a:endParaRPr lang="en-GB" dirty="0" smtClean="0"/>
          </a:p>
          <a:p>
            <a:r>
              <a:rPr lang="en-GB" dirty="0" err="1" smtClean="0"/>
              <a:t>Möglichst</a:t>
            </a:r>
            <a:r>
              <a:rPr lang="en-GB" dirty="0" smtClean="0"/>
              <a:t> </a:t>
            </a:r>
            <a:r>
              <a:rPr lang="en-GB" dirty="0" err="1" smtClean="0"/>
              <a:t>gleichmä</a:t>
            </a:r>
            <a:r>
              <a:rPr lang="en-GB" dirty="0" err="1" smtClean="0"/>
              <a:t>ßige</a:t>
            </a:r>
            <a:r>
              <a:rPr lang="en-GB" dirty="0" smtClean="0"/>
              <a:t> </a:t>
            </a:r>
            <a:r>
              <a:rPr lang="en-GB" dirty="0" err="1" smtClean="0"/>
              <a:t>Dichte</a:t>
            </a:r>
            <a:endParaRPr lang="en-GB" dirty="0" smtClean="0"/>
          </a:p>
          <a:p>
            <a:r>
              <a:rPr lang="en-GB" dirty="0" err="1" smtClean="0"/>
              <a:t>Mebarki</a:t>
            </a:r>
            <a:r>
              <a:rPr lang="en-GB" dirty="0" smtClean="0"/>
              <a:t> </a:t>
            </a:r>
            <a:r>
              <a:rPr lang="fr-FR" dirty="0" smtClean="0"/>
              <a:t>’</a:t>
            </a:r>
            <a:r>
              <a:rPr lang="en-GB" dirty="0" smtClean="0"/>
              <a:t>05: </a:t>
            </a:r>
            <a:r>
              <a:rPr lang="en-GB" dirty="0" err="1" smtClean="0"/>
              <a:t>Nächster</a:t>
            </a:r>
            <a:r>
              <a:rPr lang="en-GB" dirty="0" smtClean="0"/>
              <a:t> Seed </a:t>
            </a:r>
            <a:r>
              <a:rPr lang="en-GB" dirty="0" err="1" smtClean="0"/>
              <a:t>dort</a:t>
            </a:r>
            <a:r>
              <a:rPr lang="en-GB" dirty="0" smtClean="0"/>
              <a:t>, </a:t>
            </a:r>
            <a:r>
              <a:rPr lang="en-GB" dirty="0" err="1" smtClean="0"/>
              <a:t>er</a:t>
            </a:r>
            <a:r>
              <a:rPr lang="en-GB" dirty="0" smtClean="0"/>
              <a:t> am </a:t>
            </a:r>
            <a:r>
              <a:rPr lang="en-GB" dirty="0" err="1" smtClean="0"/>
              <a:t>weitesten</a:t>
            </a:r>
            <a:r>
              <a:rPr lang="en-GB" dirty="0" smtClean="0"/>
              <a:t> von </a:t>
            </a:r>
            <a:r>
              <a:rPr lang="en-GB" dirty="0" err="1" smtClean="0"/>
              <a:t>allen</a:t>
            </a:r>
            <a:r>
              <a:rPr lang="en-GB" dirty="0" smtClean="0"/>
              <a:t> </a:t>
            </a:r>
            <a:r>
              <a:rPr lang="en-GB" dirty="0" err="1" smtClean="0"/>
              <a:t>bisherigen</a:t>
            </a:r>
            <a:r>
              <a:rPr lang="en-GB" dirty="0" smtClean="0"/>
              <a:t> </a:t>
            </a:r>
            <a:r>
              <a:rPr lang="en-GB" dirty="0" err="1" smtClean="0"/>
              <a:t>Punkten</a:t>
            </a:r>
            <a:r>
              <a:rPr lang="en-GB" dirty="0" smtClean="0"/>
              <a:t> </a:t>
            </a:r>
            <a:r>
              <a:rPr lang="en-GB" dirty="0" err="1" smtClean="0"/>
              <a:t>entfernt</a:t>
            </a:r>
            <a:r>
              <a:rPr lang="en-GB" dirty="0" smtClean="0"/>
              <a:t> </a:t>
            </a:r>
            <a:r>
              <a:rPr lang="en-GB" dirty="0" err="1" smtClean="0"/>
              <a:t>ist</a:t>
            </a:r>
            <a:endParaRPr lang="en-GB" dirty="0" smtClean="0"/>
          </a:p>
          <a:p>
            <a:endParaRPr lang="en-GB" dirty="0"/>
          </a:p>
          <a:p>
            <a:r>
              <a:rPr lang="en-GB" dirty="0" smtClean="0">
                <a:sym typeface="Wingdings"/>
              </a:rPr>
              <a:t>Delaunay-Triangulation, </a:t>
            </a:r>
            <a:r>
              <a:rPr lang="en-GB" dirty="0" err="1" smtClean="0">
                <a:sym typeface="Wingdings"/>
              </a:rPr>
              <a:t>bekannt</a:t>
            </a:r>
            <a:r>
              <a:rPr lang="en-GB" dirty="0" smtClean="0">
                <a:sym typeface="Wingdings"/>
              </a:rPr>
              <a:t>?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30312612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 6" descr="mebarki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4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7027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mebark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000" y="297000"/>
            <a:ext cx="6264000" cy="626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436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55" y="349462"/>
            <a:ext cx="6075491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6630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rot_snak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98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767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846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6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000" y="279000"/>
            <a:ext cx="6300000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51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390" y="360769"/>
            <a:ext cx="6152296" cy="61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559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8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706" y="358920"/>
            <a:ext cx="6116273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62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873" y="279000"/>
            <a:ext cx="6296254" cy="63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1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10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257" y="312840"/>
            <a:ext cx="6117487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1886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1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667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12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0" y="333000"/>
            <a:ext cx="6192000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2861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mebarki1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000" y="333000"/>
            <a:ext cx="6192000" cy="61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902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mebarki1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0" y="369000"/>
            <a:ext cx="6120000" cy="61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91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 9" descr="Bildschirmfoto 2015-05-28 um 11.33.47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3186" y="-1224289"/>
            <a:ext cx="9317186" cy="9347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142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 descr="streamlines_random.png"/>
          <p:cNvPicPr>
            <a:picLocks noGrp="1" noChangeAspect="1"/>
          </p:cNvPicPr>
          <p:nvPr>
            <p:ph sz="quarter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25" t="4792" r="23822" b="4792"/>
          <a:stretch/>
        </p:blipFill>
        <p:spPr>
          <a:xfrm rot="10800000">
            <a:off x="1796957" y="521235"/>
            <a:ext cx="5832812" cy="5758978"/>
          </a:xfrm>
        </p:spPr>
      </p:pic>
    </p:spTree>
    <p:extLst>
      <p:ext uri="{BB962C8B-B14F-4D97-AF65-F5344CB8AC3E}">
        <p14:creationId xmlns:p14="http://schemas.microsoft.com/office/powerpoint/2010/main" val="3770098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RAP’s </a:t>
            </a:r>
            <a:r>
              <a:rPr lang="en-GB" dirty="0" err="1" smtClean="0"/>
              <a:t>platzieren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Naiv</a:t>
            </a:r>
            <a:r>
              <a:rPr lang="en-GB" dirty="0" smtClean="0"/>
              <a:t>: </a:t>
            </a:r>
            <a:r>
              <a:rPr lang="en-GB" dirty="0" err="1"/>
              <a:t>M</a:t>
            </a:r>
            <a:r>
              <a:rPr lang="en-GB" dirty="0" err="1" smtClean="0"/>
              <a:t>it</a:t>
            </a:r>
            <a:r>
              <a:rPr lang="en-GB" dirty="0" smtClean="0"/>
              <a:t> </a:t>
            </a:r>
            <a:r>
              <a:rPr lang="en-GB" dirty="0" err="1" smtClean="0"/>
              <a:t>gleicher</a:t>
            </a:r>
            <a:r>
              <a:rPr lang="en-GB" dirty="0" smtClean="0"/>
              <a:t> </a:t>
            </a:r>
            <a:r>
              <a:rPr lang="en-GB" dirty="0" err="1" smtClean="0"/>
              <a:t>Segmentlänge</a:t>
            </a:r>
            <a:r>
              <a:rPr lang="en-GB" dirty="0" smtClean="0"/>
              <a:t> </a:t>
            </a:r>
            <a:r>
              <a:rPr lang="en-GB" dirty="0" err="1" smtClean="0"/>
              <a:t>entlang</a:t>
            </a:r>
            <a:r>
              <a:rPr lang="en-GB" dirty="0" smtClean="0"/>
              <a:t> </a:t>
            </a:r>
            <a:r>
              <a:rPr lang="en-GB" dirty="0" err="1" smtClean="0"/>
              <a:t>aller</a:t>
            </a:r>
            <a:r>
              <a:rPr lang="en-GB" dirty="0"/>
              <a:t> </a:t>
            </a:r>
            <a:r>
              <a:rPr lang="en-GB" dirty="0" smtClean="0"/>
              <a:t>Streamlines </a:t>
            </a:r>
            <a:r>
              <a:rPr lang="en-GB" dirty="0" err="1" smtClean="0"/>
              <a:t>wiederholen</a:t>
            </a:r>
            <a:endParaRPr lang="en-GB" dirty="0"/>
          </a:p>
        </p:txBody>
      </p:sp>
      <p:pic>
        <p:nvPicPr>
          <p:cNvPr id="4" name="Bild 3" descr="rap_uno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2231" y="2484337"/>
            <a:ext cx="5940000" cy="4331631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10746154" y="2676769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42207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RAP’s </a:t>
            </a:r>
            <a:r>
              <a:rPr lang="en-GB" dirty="0" err="1" smtClean="0"/>
              <a:t>platzieren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Besser</a:t>
            </a:r>
            <a:r>
              <a:rPr lang="en-GB" dirty="0" smtClean="0"/>
              <a:t>: </a:t>
            </a:r>
            <a:r>
              <a:rPr lang="en-GB" dirty="0" err="1" smtClean="0"/>
              <a:t>Segmente</a:t>
            </a:r>
            <a:r>
              <a:rPr lang="en-GB" dirty="0" smtClean="0"/>
              <a:t> </a:t>
            </a:r>
            <a:r>
              <a:rPr lang="en-GB" dirty="0" err="1" smtClean="0"/>
              <a:t>verkürzen</a:t>
            </a:r>
            <a:r>
              <a:rPr lang="en-GB" dirty="0" smtClean="0"/>
              <a:t>/-</a:t>
            </a:r>
            <a:r>
              <a:rPr lang="en-GB" dirty="0" err="1" smtClean="0"/>
              <a:t>längen</a:t>
            </a:r>
            <a:r>
              <a:rPr lang="en-GB" dirty="0" smtClean="0"/>
              <a:t> um </a:t>
            </a:r>
            <a:r>
              <a:rPr lang="en-GB" dirty="0" err="1" smtClean="0"/>
              <a:t>Kontrast</a:t>
            </a:r>
            <a:r>
              <a:rPr lang="en-GB" dirty="0" smtClean="0"/>
              <a:t> </a:t>
            </a:r>
            <a:r>
              <a:rPr lang="en-GB" dirty="0" err="1" smtClean="0"/>
              <a:t>zwischen</a:t>
            </a:r>
            <a:r>
              <a:rPr lang="en-GB" dirty="0"/>
              <a:t> </a:t>
            </a:r>
            <a:r>
              <a:rPr lang="en-GB" dirty="0" err="1" smtClean="0"/>
              <a:t>benachbarten</a:t>
            </a:r>
            <a:r>
              <a:rPr lang="en-GB" dirty="0" smtClean="0"/>
              <a:t> Streamlines </a:t>
            </a:r>
            <a:r>
              <a:rPr lang="en-GB" dirty="0" err="1" smtClean="0"/>
              <a:t>zu</a:t>
            </a:r>
            <a:r>
              <a:rPr lang="en-GB" dirty="0" smtClean="0"/>
              <a:t> </a:t>
            </a:r>
            <a:r>
              <a:rPr lang="en-GB" dirty="0" err="1" smtClean="0"/>
              <a:t>vergrößern</a:t>
            </a:r>
            <a:r>
              <a:rPr lang="en-GB" dirty="0" smtClean="0"/>
              <a:t> </a:t>
            </a:r>
            <a:endParaRPr lang="en-GB" dirty="0"/>
          </a:p>
        </p:txBody>
      </p:sp>
      <p:pic>
        <p:nvPicPr>
          <p:cNvPr id="5" name="Bild 4" descr="rap_op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531" y="2489155"/>
            <a:ext cx="5914938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658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Platzierung</a:t>
            </a:r>
            <a:r>
              <a:rPr lang="en-GB" dirty="0" smtClean="0"/>
              <a:t>: </a:t>
            </a:r>
            <a:r>
              <a:rPr lang="en-GB" dirty="0" err="1" smtClean="0"/>
              <a:t>Optimierungsproblem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Für</a:t>
            </a:r>
            <a:r>
              <a:rPr lang="en-GB" dirty="0" smtClean="0"/>
              <a:t> </a:t>
            </a:r>
            <a:r>
              <a:rPr lang="en-GB" dirty="0" err="1" smtClean="0"/>
              <a:t>jedes</a:t>
            </a:r>
            <a:r>
              <a:rPr lang="en-GB" dirty="0" smtClean="0"/>
              <a:t> </a:t>
            </a:r>
            <a:r>
              <a:rPr lang="en-GB" dirty="0" err="1" smtClean="0"/>
              <a:t>Halb</a:t>
            </a:r>
            <a:r>
              <a:rPr lang="en-GB" dirty="0" smtClean="0"/>
              <a:t>-Pattern x </a:t>
            </a:r>
            <a:r>
              <a:rPr lang="en-GB" dirty="0" err="1" smtClean="0"/>
              <a:t>Energie</a:t>
            </a:r>
            <a:r>
              <a:rPr lang="en-GB" dirty="0" smtClean="0"/>
              <a:t> </a:t>
            </a:r>
            <a:r>
              <a:rPr lang="en-GB" dirty="0" err="1" smtClean="0"/>
              <a:t>maximieren</a:t>
            </a:r>
            <a:r>
              <a:rPr lang="en-GB" dirty="0" smtClean="0"/>
              <a:t>:</a:t>
            </a:r>
          </a:p>
          <a:p>
            <a:endParaRPr lang="en-GB" dirty="0" smtClean="0"/>
          </a:p>
          <a:p>
            <a:endParaRPr lang="en-GB" dirty="0"/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L(x): </a:t>
            </a:r>
            <a:r>
              <a:rPr lang="en-GB" dirty="0" err="1" smtClean="0"/>
              <a:t>Intensität</a:t>
            </a:r>
            <a:r>
              <a:rPr lang="en-GB" dirty="0" smtClean="0"/>
              <a:t> </a:t>
            </a:r>
            <a:r>
              <a:rPr lang="en-GB" dirty="0" smtClean="0"/>
              <a:t>= Lab-Luminosity</a:t>
            </a:r>
          </a:p>
          <a:p>
            <a:pPr marL="0" indent="0">
              <a:buNone/>
            </a:pPr>
            <a:r>
              <a:rPr lang="en-GB" dirty="0" smtClean="0"/>
              <a:t>N(</a:t>
            </a:r>
            <a:r>
              <a:rPr lang="en-GB" dirty="0"/>
              <a:t>x): </a:t>
            </a:r>
            <a:r>
              <a:rPr lang="en-GB" dirty="0" err="1" smtClean="0"/>
              <a:t>Benachbarte</a:t>
            </a:r>
            <a:r>
              <a:rPr lang="en-GB" dirty="0"/>
              <a:t> </a:t>
            </a:r>
            <a:r>
              <a:rPr lang="en-GB" dirty="0" err="1" smtClean="0"/>
              <a:t>Halb</a:t>
            </a:r>
            <a:r>
              <a:rPr lang="en-GB" dirty="0" smtClean="0"/>
              <a:t>-Pattern</a:t>
            </a:r>
            <a:endParaRPr lang="en-GB" dirty="0"/>
          </a:p>
          <a:p>
            <a:pPr marL="0" indent="0">
              <a:buNone/>
            </a:pPr>
            <a:endParaRPr lang="en-GB" dirty="0" smtClean="0"/>
          </a:p>
        </p:txBody>
      </p:sp>
      <p:pic>
        <p:nvPicPr>
          <p:cNvPr id="9" name="Bild 8" descr="Bildschirmfoto 2015-06-04 um 07.49.07 Kopi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770" y="2135238"/>
            <a:ext cx="5216770" cy="117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188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Optimierungsproblem</a:t>
            </a:r>
            <a:r>
              <a:rPr lang="en-GB" dirty="0" smtClean="0"/>
              <a:t> - </a:t>
            </a:r>
            <a:r>
              <a:rPr lang="en-GB" dirty="0" err="1" smtClean="0"/>
              <a:t>Grafisch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4" name="Bild 3" descr="placement_unop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37" y="1660769"/>
            <a:ext cx="6617932" cy="4826001"/>
          </a:xfrm>
          <a:prstGeom prst="rect">
            <a:avLst/>
          </a:prstGeom>
        </p:spPr>
      </p:pic>
      <p:pic>
        <p:nvPicPr>
          <p:cNvPr id="5" name="Bild 4" descr="placement_op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137" y="1660769"/>
            <a:ext cx="6617934" cy="482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30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Algorithmus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Lange Streamlines </a:t>
            </a:r>
            <a:r>
              <a:rPr lang="en-GB" dirty="0" err="1" smtClean="0"/>
              <a:t>erzeugen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err="1" smtClean="0"/>
              <a:t>Eine</a:t>
            </a:r>
            <a:r>
              <a:rPr lang="en-GB" dirty="0" smtClean="0"/>
              <a:t> Streamline </a:t>
            </a:r>
            <a:r>
              <a:rPr lang="en-GB" dirty="0" err="1" smtClean="0"/>
              <a:t>zufällig</a:t>
            </a:r>
            <a:r>
              <a:rPr lang="en-GB" dirty="0" smtClean="0"/>
              <a:t> </a:t>
            </a:r>
            <a:r>
              <a:rPr lang="en-GB" dirty="0" err="1" smtClean="0"/>
              <a:t>wählen</a:t>
            </a:r>
            <a:r>
              <a:rPr lang="en-GB" dirty="0" smtClean="0"/>
              <a:t> und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Segmenten</a:t>
            </a:r>
            <a:r>
              <a:rPr lang="en-GB" dirty="0" smtClean="0"/>
              <a:t> </a:t>
            </a:r>
            <a:r>
              <a:rPr lang="en-GB" dirty="0" err="1" smtClean="0"/>
              <a:t>gleicher</a:t>
            </a:r>
            <a:r>
              <a:rPr lang="en-GB" dirty="0" smtClean="0"/>
              <a:t> </a:t>
            </a:r>
            <a:r>
              <a:rPr lang="en-GB" dirty="0" err="1" smtClean="0"/>
              <a:t>Länge</a:t>
            </a:r>
            <a:r>
              <a:rPr lang="en-GB" dirty="0" smtClean="0"/>
              <a:t> </a:t>
            </a:r>
            <a:r>
              <a:rPr lang="en-GB" dirty="0" err="1" smtClean="0"/>
              <a:t>einfärben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err="1" smtClean="0"/>
              <a:t>Benachbarte</a:t>
            </a:r>
            <a:r>
              <a:rPr lang="en-GB" dirty="0" smtClean="0"/>
              <a:t> Streamlines </a:t>
            </a:r>
            <a:r>
              <a:rPr lang="en-GB" dirty="0" err="1" smtClean="0"/>
              <a:t>mit</a:t>
            </a:r>
            <a:r>
              <a:rPr lang="en-GB" dirty="0" smtClean="0"/>
              <a:t> </a:t>
            </a:r>
            <a:r>
              <a:rPr lang="en-GB" dirty="0" err="1" smtClean="0"/>
              <a:t>optimierten</a:t>
            </a:r>
            <a:r>
              <a:rPr lang="en-GB" dirty="0" smtClean="0"/>
              <a:t> </a:t>
            </a:r>
            <a:r>
              <a:rPr lang="en-GB" dirty="0" err="1" smtClean="0"/>
              <a:t>Segmentlängen</a:t>
            </a:r>
            <a:r>
              <a:rPr lang="en-GB" dirty="0" smtClean="0"/>
              <a:t> </a:t>
            </a:r>
            <a:r>
              <a:rPr lang="en-GB" dirty="0" err="1" smtClean="0"/>
              <a:t>einfärben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err="1" smtClean="0"/>
              <a:t>Rekursiv</a:t>
            </a:r>
            <a:r>
              <a:rPr lang="en-GB" dirty="0" smtClean="0"/>
              <a:t> </a:t>
            </a:r>
            <a:r>
              <a:rPr lang="en-GB" dirty="0" err="1" smtClean="0"/>
              <a:t>Schritt</a:t>
            </a:r>
            <a:r>
              <a:rPr lang="en-GB" dirty="0" smtClean="0"/>
              <a:t> 3 auf </a:t>
            </a:r>
            <a:r>
              <a:rPr lang="en-GB" dirty="0" err="1" smtClean="0"/>
              <a:t>Nachbarn</a:t>
            </a:r>
            <a:r>
              <a:rPr lang="en-GB" dirty="0" smtClean="0"/>
              <a:t> der </a:t>
            </a:r>
            <a:r>
              <a:rPr lang="en-GB" dirty="0" err="1" smtClean="0"/>
              <a:t>Nachbarn</a:t>
            </a:r>
            <a:r>
              <a:rPr lang="en-GB" dirty="0" smtClean="0"/>
              <a:t> </a:t>
            </a:r>
            <a:r>
              <a:rPr lang="en-GB" dirty="0" err="1" smtClean="0"/>
              <a:t>wiederholen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59051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Farbige</a:t>
            </a:r>
            <a:r>
              <a:rPr lang="en-GB" dirty="0" smtClean="0"/>
              <a:t> RAP’s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Entdeckung</a:t>
            </a:r>
            <a:r>
              <a:rPr lang="en-GB" dirty="0" smtClean="0"/>
              <a:t>: </a:t>
            </a:r>
            <a:r>
              <a:rPr lang="en-GB" dirty="0" err="1" smtClean="0"/>
              <a:t>Möglichst</a:t>
            </a:r>
            <a:r>
              <a:rPr lang="en-GB" dirty="0" smtClean="0"/>
              <a:t> </a:t>
            </a:r>
            <a:r>
              <a:rPr lang="en-GB" dirty="0" err="1" smtClean="0"/>
              <a:t>große</a:t>
            </a:r>
            <a:r>
              <a:rPr lang="en-GB" dirty="0" smtClean="0"/>
              <a:t> </a:t>
            </a:r>
            <a:r>
              <a:rPr lang="en-GB" dirty="0" err="1" smtClean="0"/>
              <a:t>Spanne</a:t>
            </a:r>
            <a:r>
              <a:rPr lang="en-GB" dirty="0" smtClean="0"/>
              <a:t> </a:t>
            </a:r>
            <a:r>
              <a:rPr lang="en-GB" dirty="0" err="1" smtClean="0"/>
              <a:t>im</a:t>
            </a:r>
            <a:r>
              <a:rPr lang="en-GB" dirty="0" smtClean="0"/>
              <a:t> CIE-LAB </a:t>
            </a:r>
            <a:r>
              <a:rPr lang="en-GB" dirty="0" err="1" smtClean="0"/>
              <a:t>Raum</a:t>
            </a:r>
            <a:r>
              <a:rPr lang="en-GB" dirty="0" smtClean="0"/>
              <a:t> </a:t>
            </a:r>
            <a:r>
              <a:rPr lang="en-GB" dirty="0" err="1" smtClean="0"/>
              <a:t>erzeugt</a:t>
            </a:r>
            <a:r>
              <a:rPr lang="en-GB" dirty="0" smtClean="0"/>
              <a:t> </a:t>
            </a:r>
            <a:r>
              <a:rPr lang="en-GB" dirty="0" err="1" smtClean="0"/>
              <a:t>stärkere</a:t>
            </a:r>
            <a:r>
              <a:rPr lang="en-GB" dirty="0" smtClean="0"/>
              <a:t> Illusion</a:t>
            </a:r>
            <a:endParaRPr lang="en-GB" dirty="0"/>
          </a:p>
        </p:txBody>
      </p:sp>
      <p:pic>
        <p:nvPicPr>
          <p:cNvPr id="5" name="Bild 4" descr="rotsnake.gif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9" y="2391460"/>
            <a:ext cx="9168479" cy="6876359"/>
          </a:xfrm>
          <a:prstGeom prst="rect">
            <a:avLst/>
          </a:prstGeom>
        </p:spPr>
      </p:pic>
      <p:pic>
        <p:nvPicPr>
          <p:cNvPr id="6" name="Bild 5" descr="rotsnake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79" y="2391459"/>
            <a:ext cx="9168479" cy="6876359"/>
          </a:xfrm>
          <a:prstGeom prst="rect">
            <a:avLst/>
          </a:prstGeom>
        </p:spPr>
      </p:pic>
      <p:pic>
        <p:nvPicPr>
          <p:cNvPr id="7" name="Bild 6" descr="rotsnake_rg.gi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91459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46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Showtime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1552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vg0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4553" y="-342900"/>
            <a:ext cx="9530334" cy="754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72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vg1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" y="-321763"/>
            <a:ext cx="9350409" cy="7722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8092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[Illusion/</a:t>
            </a:r>
            <a:r>
              <a:rPr lang="en-GB" dirty="0" err="1" smtClean="0"/>
              <a:t>Effekt</a:t>
            </a:r>
            <a:r>
              <a:rPr lang="en-GB" dirty="0" smtClean="0"/>
              <a:t>]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Wirkt</a:t>
            </a:r>
            <a:r>
              <a:rPr lang="en-GB" dirty="0" smtClean="0"/>
              <a:t> am </a:t>
            </a:r>
            <a:r>
              <a:rPr lang="en-GB" dirty="0" err="1" smtClean="0"/>
              <a:t>besten</a:t>
            </a:r>
            <a:r>
              <a:rPr lang="en-GB" dirty="0" smtClean="0"/>
              <a:t> </a:t>
            </a:r>
            <a:r>
              <a:rPr lang="en-GB" dirty="0" err="1" smtClean="0"/>
              <a:t>bei</a:t>
            </a:r>
            <a:r>
              <a:rPr lang="en-GB" dirty="0" smtClean="0"/>
              <a:t> </a:t>
            </a:r>
            <a:r>
              <a:rPr lang="en-GB" dirty="0" smtClean="0"/>
              <a:t>~60°-</a:t>
            </a:r>
            <a:r>
              <a:rPr lang="en-GB" dirty="0" err="1" smtClean="0"/>
              <a:t>Betrachtungswinkel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>
                <a:sym typeface="Wingdings"/>
              </a:rPr>
              <a:t>Meistens</a:t>
            </a:r>
            <a:r>
              <a:rPr lang="en-GB" dirty="0" smtClean="0">
                <a:sym typeface="Wingdings"/>
              </a:rPr>
              <a:t> </a:t>
            </a:r>
            <a:r>
              <a:rPr lang="en-GB" dirty="0" err="1" smtClean="0">
                <a:sym typeface="Wingdings"/>
              </a:rPr>
              <a:t>Bilder</a:t>
            </a:r>
            <a:r>
              <a:rPr lang="en-GB" dirty="0" smtClean="0">
                <a:sym typeface="Wingdings"/>
              </a:rPr>
              <a:t> </a:t>
            </a:r>
            <a:r>
              <a:rPr lang="en-GB" dirty="0" err="1" smtClean="0">
                <a:sym typeface="Wingdings"/>
              </a:rPr>
              <a:t>sehr</a:t>
            </a:r>
            <a:r>
              <a:rPr lang="en-GB" dirty="0" smtClean="0">
                <a:sym typeface="Wingdings"/>
              </a:rPr>
              <a:t> </a:t>
            </a:r>
            <a:r>
              <a:rPr lang="en-GB" dirty="0" err="1" smtClean="0">
                <a:sym typeface="Wingdings"/>
              </a:rPr>
              <a:t>groß</a:t>
            </a:r>
            <a:r>
              <a:rPr lang="en-GB" dirty="0" smtClean="0">
                <a:sym typeface="Wingdings"/>
              </a:rPr>
              <a:t> </a:t>
            </a:r>
            <a:r>
              <a:rPr lang="en-GB" dirty="0" err="1" smtClean="0">
                <a:sym typeface="Wingdings"/>
              </a:rPr>
              <a:t>machen</a:t>
            </a:r>
            <a:endParaRPr lang="en-GB" dirty="0" smtClean="0">
              <a:sym typeface="Wingdings"/>
            </a:endParaRPr>
          </a:p>
          <a:p>
            <a:r>
              <a:rPr lang="en-GB" dirty="0" err="1" smtClean="0"/>
              <a:t>Nicht</a:t>
            </a:r>
            <a:r>
              <a:rPr lang="en-GB" dirty="0" smtClean="0"/>
              <a:t> auf </a:t>
            </a:r>
            <a:r>
              <a:rPr lang="en-GB" dirty="0" err="1" smtClean="0"/>
              <a:t>einen</a:t>
            </a:r>
            <a:r>
              <a:rPr lang="en-GB" dirty="0" smtClean="0"/>
              <a:t> </a:t>
            </a:r>
            <a:r>
              <a:rPr lang="en-GB" dirty="0" err="1" smtClean="0"/>
              <a:t>Punkt</a:t>
            </a:r>
            <a:r>
              <a:rPr lang="en-GB" dirty="0" smtClean="0"/>
              <a:t> </a:t>
            </a:r>
            <a:r>
              <a:rPr lang="en-GB" dirty="0" err="1" smtClean="0"/>
              <a:t>starren</a:t>
            </a:r>
            <a:r>
              <a:rPr lang="en-GB" dirty="0" smtClean="0"/>
              <a:t>: </a:t>
            </a:r>
            <a:r>
              <a:rPr lang="en-GB" dirty="0" err="1" smtClean="0"/>
              <a:t>Peripheres</a:t>
            </a:r>
            <a:r>
              <a:rPr lang="en-GB" dirty="0" smtClean="0"/>
              <a:t> </a:t>
            </a:r>
            <a:r>
              <a:rPr lang="en-GB" dirty="0" err="1"/>
              <a:t>S</a:t>
            </a:r>
            <a:r>
              <a:rPr lang="en-GB" dirty="0" err="1" smtClean="0"/>
              <a:t>ehen</a:t>
            </a:r>
            <a:r>
              <a:rPr lang="en-GB" dirty="0" smtClean="0"/>
              <a:t> </a:t>
            </a:r>
            <a:r>
              <a:rPr lang="en-GB" dirty="0" err="1" smtClean="0"/>
              <a:t>bzw</a:t>
            </a:r>
            <a:r>
              <a:rPr lang="en-GB" dirty="0" smtClean="0"/>
              <a:t>. </a:t>
            </a:r>
            <a:r>
              <a:rPr lang="en-GB" dirty="0" err="1" smtClean="0"/>
              <a:t>Augen</a:t>
            </a:r>
            <a:r>
              <a:rPr lang="en-GB" dirty="0" smtClean="0"/>
              <a:t> </a:t>
            </a:r>
            <a:r>
              <a:rPr lang="en-GB" dirty="0" err="1" smtClean="0"/>
              <a:t>über</a:t>
            </a:r>
            <a:r>
              <a:rPr lang="en-GB" dirty="0" smtClean="0"/>
              <a:t> </a:t>
            </a:r>
            <a:r>
              <a:rPr lang="en-GB" dirty="0" err="1" smtClean="0"/>
              <a:t>Bild</a:t>
            </a:r>
            <a:r>
              <a:rPr lang="en-GB" dirty="0" smtClean="0"/>
              <a:t> </a:t>
            </a:r>
            <a:r>
              <a:rPr lang="en-GB" dirty="0" err="1" smtClean="0"/>
              <a:t>wandern</a:t>
            </a:r>
            <a:r>
              <a:rPr lang="en-GB" dirty="0" smtClean="0"/>
              <a:t> </a:t>
            </a:r>
            <a:r>
              <a:rPr lang="en-GB" dirty="0" err="1" smtClean="0"/>
              <a:t>lassen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868530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vg1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" y="-321763"/>
            <a:ext cx="9350409" cy="7722062"/>
          </a:xfrm>
          <a:prstGeom prst="rect">
            <a:avLst/>
          </a:prstGeom>
        </p:spPr>
      </p:pic>
      <p:pic>
        <p:nvPicPr>
          <p:cNvPr id="4" name="Bild 3" descr="vg2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" y="-322375"/>
            <a:ext cx="9345600" cy="773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252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 descr="vg1.png"/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" y="-321763"/>
            <a:ext cx="9350409" cy="7722062"/>
          </a:xfrm>
          <a:prstGeom prst="rect">
            <a:avLst/>
          </a:prstGeom>
        </p:spPr>
      </p:pic>
      <p:pic>
        <p:nvPicPr>
          <p:cNvPr id="4" name="Bild 3" descr="vg2.png"/>
          <p:cNvPicPr>
            <a:picLocks noChangeAspect="1"/>
          </p:cNvPicPr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0" y="-322375"/>
            <a:ext cx="9345600" cy="7735530"/>
          </a:xfrm>
          <a:prstGeom prst="rect">
            <a:avLst/>
          </a:prstGeom>
        </p:spPr>
      </p:pic>
      <p:pic>
        <p:nvPicPr>
          <p:cNvPr id="5" name="Bild 4" descr="vg3.png"/>
          <p:cNvPicPr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30" y="-290327"/>
            <a:ext cx="9382744" cy="746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5477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Ausblick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Strömungsfelder</a:t>
            </a:r>
            <a:r>
              <a:rPr lang="en-GB" dirty="0" smtClean="0"/>
              <a:t> </a:t>
            </a:r>
            <a:r>
              <a:rPr lang="en-GB" dirty="0" err="1" smtClean="0"/>
              <a:t>visualisieren</a:t>
            </a:r>
            <a:endParaRPr lang="en-GB" dirty="0" smtClean="0"/>
          </a:p>
          <a:p>
            <a:pPr lvl="1"/>
            <a:r>
              <a:rPr lang="en-GB" dirty="0" smtClean="0"/>
              <a:t>Backward-facing step</a:t>
            </a:r>
          </a:p>
          <a:p>
            <a:pPr lvl="1"/>
            <a:r>
              <a:rPr lang="en-GB" dirty="0" err="1" smtClean="0"/>
              <a:t>K</a:t>
            </a:r>
            <a:r>
              <a:rPr lang="en-GB" dirty="0" err="1" smtClean="0"/>
              <a:t>á</a:t>
            </a:r>
            <a:r>
              <a:rPr lang="en-GB" dirty="0" err="1" smtClean="0"/>
              <a:t>rm</a:t>
            </a:r>
            <a:r>
              <a:rPr lang="en-GB" dirty="0" err="1" smtClean="0"/>
              <a:t>á</a:t>
            </a:r>
            <a:r>
              <a:rPr lang="en-GB" dirty="0" err="1" smtClean="0"/>
              <a:t>n</a:t>
            </a:r>
            <a:r>
              <a:rPr lang="en-GB" dirty="0" smtClean="0"/>
              <a:t> </a:t>
            </a:r>
            <a:r>
              <a:rPr lang="en-GB" dirty="0" err="1" smtClean="0"/>
              <a:t>Wirbelstraße</a:t>
            </a:r>
            <a:endParaRPr lang="en-GB" dirty="0" smtClean="0"/>
          </a:p>
          <a:p>
            <a:pPr lvl="1"/>
            <a:r>
              <a:rPr lang="en-GB" dirty="0" smtClean="0"/>
              <a:t>&lt;Any Idea/</a:t>
            </a:r>
            <a:r>
              <a:rPr lang="en-GB" dirty="0" err="1" smtClean="0"/>
              <a:t>Interaktive</a:t>
            </a:r>
            <a:r>
              <a:rPr lang="en-GB" dirty="0"/>
              <a:t> </a:t>
            </a:r>
            <a:r>
              <a:rPr lang="en-GB" dirty="0" smtClean="0"/>
              <a:t>live Animation??&gt;</a:t>
            </a:r>
            <a:endParaRPr lang="en-GB" dirty="0"/>
          </a:p>
          <a:p>
            <a:pPr lvl="1"/>
            <a:endParaRPr lang="en-GB" dirty="0"/>
          </a:p>
        </p:txBody>
      </p:sp>
      <p:pic>
        <p:nvPicPr>
          <p:cNvPr id="4" name="Bild 3" descr="Vortex-street-animation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980" y="3334356"/>
            <a:ext cx="5080000" cy="2540000"/>
          </a:xfrm>
          <a:prstGeom prst="rect">
            <a:avLst/>
          </a:prstGeom>
        </p:spPr>
      </p:pic>
      <p:pic>
        <p:nvPicPr>
          <p:cNvPr id="5" name="Bild 4" descr="Bildschirmfoto 2015-06-05 um 01.21.43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7745" y="2015510"/>
            <a:ext cx="4467927" cy="82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227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Danke</a:t>
            </a:r>
            <a:r>
              <a:rPr lang="en-GB" dirty="0" smtClean="0"/>
              <a:t>!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err="1" smtClean="0"/>
              <a:t>Quellen</a:t>
            </a:r>
            <a:r>
              <a:rPr lang="en-GB" dirty="0" smtClean="0"/>
              <a:t>:</a:t>
            </a:r>
          </a:p>
          <a:p>
            <a:r>
              <a:rPr lang="en-GB" dirty="0" smtClean="0"/>
              <a:t>CHI, M. LEE, T. QU, Y. AND WONG, T. </a:t>
            </a:r>
            <a:r>
              <a:rPr lang="en-GB" dirty="0"/>
              <a:t>Self-Animating Images: Illusory Motion Using Repeated Asymmetric </a:t>
            </a:r>
            <a:r>
              <a:rPr lang="en-GB" dirty="0" smtClean="0"/>
              <a:t>Patterns. Proceedings </a:t>
            </a:r>
            <a:r>
              <a:rPr lang="en-GB" dirty="0"/>
              <a:t>of SIGGRAPH </a:t>
            </a:r>
            <a:r>
              <a:rPr lang="en-GB" dirty="0" smtClean="0"/>
              <a:t>2008 </a:t>
            </a:r>
            <a:r>
              <a:rPr lang="en-GB" dirty="0"/>
              <a:t>Vol. 27, No.3, August 2008</a:t>
            </a:r>
            <a:endParaRPr lang="en-GB" dirty="0" smtClean="0"/>
          </a:p>
          <a:p>
            <a:r>
              <a:rPr lang="en-GB" dirty="0"/>
              <a:t>FRASER, A., AND WILCOX, K. J. 1979. Perception of illusory </a:t>
            </a:r>
            <a:r>
              <a:rPr lang="en-GB" dirty="0" smtClean="0"/>
              <a:t>movement</a:t>
            </a:r>
            <a:r>
              <a:rPr lang="en-GB" dirty="0"/>
              <a:t>. </a:t>
            </a:r>
            <a:r>
              <a:rPr lang="en-GB" i="1" dirty="0"/>
              <a:t>Nature 281</a:t>
            </a:r>
            <a:r>
              <a:rPr lang="en-GB" dirty="0"/>
              <a:t>, 565 – 566. </a:t>
            </a:r>
            <a:endParaRPr lang="en-GB" dirty="0" smtClean="0"/>
          </a:p>
          <a:p>
            <a:r>
              <a:rPr lang="en-GB" dirty="0"/>
              <a:t>KITAOKA, A., 2003. Rotating snakes. </a:t>
            </a:r>
            <a:r>
              <a:rPr lang="en-GB" dirty="0">
                <a:hlinkClick r:id="rId2"/>
              </a:rPr>
              <a:t>http://</a:t>
            </a:r>
            <a:r>
              <a:rPr lang="en-GB" dirty="0" smtClean="0">
                <a:hlinkClick r:id="rId2"/>
              </a:rPr>
              <a:t>www.psy.ritsumei.ac.jp</a:t>
            </a:r>
            <a:r>
              <a:rPr lang="en-GB" dirty="0">
                <a:hlinkClick r:id="rId2"/>
              </a:rPr>
              <a:t>/~akitaoka/</a:t>
            </a:r>
            <a:r>
              <a:rPr lang="en-GB" dirty="0" smtClean="0">
                <a:hlinkClick r:id="rId2"/>
              </a:rPr>
              <a:t>rotsnakee.html</a:t>
            </a:r>
            <a:endParaRPr lang="en-GB" dirty="0" smtClean="0"/>
          </a:p>
          <a:p>
            <a:r>
              <a:rPr lang="en-GB" dirty="0"/>
              <a:t>KITAOKA, A. 2006. The effect of </a:t>
            </a:r>
            <a:r>
              <a:rPr lang="en-GB" dirty="0" err="1"/>
              <a:t>color</a:t>
            </a:r>
            <a:r>
              <a:rPr lang="en-GB" dirty="0"/>
              <a:t> on the optimized </a:t>
            </a:r>
            <a:r>
              <a:rPr lang="en-GB" dirty="0" err="1"/>
              <a:t>fraser</a:t>
            </a:r>
            <a:r>
              <a:rPr lang="en-GB" dirty="0"/>
              <a:t>- </a:t>
            </a:r>
            <a:r>
              <a:rPr lang="en-GB" dirty="0" err="1"/>
              <a:t>wilcox</a:t>
            </a:r>
            <a:r>
              <a:rPr lang="en-GB" dirty="0"/>
              <a:t> illusion. </a:t>
            </a:r>
            <a:r>
              <a:rPr lang="en-GB" i="1" dirty="0"/>
              <a:t>the 9th L’ ORE’ AL Art and Science of </a:t>
            </a:r>
            <a:r>
              <a:rPr lang="en-GB" i="1" dirty="0" err="1"/>
              <a:t>Color</a:t>
            </a:r>
            <a:r>
              <a:rPr lang="en-GB" i="1" dirty="0"/>
              <a:t> Prize</a:t>
            </a:r>
            <a:r>
              <a:rPr lang="en-GB" dirty="0"/>
              <a:t>, 1–16. </a:t>
            </a:r>
            <a:endParaRPr lang="en-GB" dirty="0" smtClean="0"/>
          </a:p>
          <a:p>
            <a:r>
              <a:rPr lang="en-GB" dirty="0" smtClean="0"/>
              <a:t>WEI, L.-Y</a:t>
            </a:r>
            <a:r>
              <a:rPr lang="en-GB" dirty="0"/>
              <a:t>. 2006. Visualizing flow fields by perceptual motion. Tech. Rep. MSR-TR-2006-82, Microsoft Research, June. </a:t>
            </a:r>
            <a:endParaRPr lang="en-GB" dirty="0" smtClean="0"/>
          </a:p>
          <a:p>
            <a:r>
              <a:rPr lang="en-GB" dirty="0"/>
              <a:t>MEBARKI, A., ALLIEZ, P., AND DEVILLERS, O. 2005. Far- </a:t>
            </a:r>
            <a:r>
              <a:rPr lang="en-GB" dirty="0" err="1"/>
              <a:t>thest</a:t>
            </a:r>
            <a:r>
              <a:rPr lang="en-GB" dirty="0"/>
              <a:t> point seeding for placement of streamlines. In </a:t>
            </a:r>
            <a:r>
              <a:rPr lang="en-GB" i="1" dirty="0" err="1"/>
              <a:t>Visualiza</a:t>
            </a:r>
            <a:r>
              <a:rPr lang="en-GB" i="1" dirty="0"/>
              <a:t>- </a:t>
            </a:r>
            <a:r>
              <a:rPr lang="en-GB" i="1" dirty="0" err="1"/>
              <a:t>tion</a:t>
            </a:r>
            <a:r>
              <a:rPr lang="en-GB" i="1" dirty="0"/>
              <a:t>, 2005. VIS 05. IEEE</a:t>
            </a:r>
            <a:r>
              <a:rPr lang="en-GB" dirty="0"/>
              <a:t>, 479–486. 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39393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Hintergrund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Fraser &amp; Wilcox </a:t>
            </a:r>
            <a:r>
              <a:rPr lang="fr-FR" dirty="0" smtClean="0"/>
              <a:t>’</a:t>
            </a:r>
            <a:r>
              <a:rPr lang="en-GB" dirty="0" smtClean="0"/>
              <a:t>79, </a:t>
            </a:r>
            <a:r>
              <a:rPr lang="en-GB" dirty="0" err="1" smtClean="0"/>
              <a:t>Erste</a:t>
            </a:r>
            <a:r>
              <a:rPr lang="en-GB" dirty="0" smtClean="0"/>
              <a:t> “</a:t>
            </a:r>
            <a:r>
              <a:rPr lang="en-GB" dirty="0" err="1" smtClean="0"/>
              <a:t>Entdeckung</a:t>
            </a:r>
            <a:r>
              <a:rPr lang="en-GB" dirty="0" smtClean="0"/>
              <a:t>”</a:t>
            </a:r>
            <a:endParaRPr lang="en-GB" dirty="0"/>
          </a:p>
        </p:txBody>
      </p:sp>
      <p:pic>
        <p:nvPicPr>
          <p:cNvPr id="4" name="Bild 3" descr="FW03ringW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061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Hintergrund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“Rotating snakes” </a:t>
            </a:r>
            <a:r>
              <a:rPr lang="en-GB" dirty="0" err="1" smtClean="0"/>
              <a:t>Kitaoka</a:t>
            </a:r>
            <a:r>
              <a:rPr lang="en-GB" dirty="0" smtClean="0"/>
              <a:t> </a:t>
            </a:r>
            <a:r>
              <a:rPr lang="fr-FR" dirty="0" smtClean="0"/>
              <a:t>’</a:t>
            </a:r>
            <a:r>
              <a:rPr lang="en-GB" dirty="0" smtClean="0"/>
              <a:t>03 </a:t>
            </a:r>
            <a:endParaRPr lang="en-GB" dirty="0"/>
          </a:p>
        </p:txBody>
      </p:sp>
      <p:pic>
        <p:nvPicPr>
          <p:cNvPr id="4" name="Bild 3" descr="rotsnake.gi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146"/>
          <a:stretch/>
        </p:blipFill>
        <p:spPr>
          <a:xfrm>
            <a:off x="114564" y="2071961"/>
            <a:ext cx="8931666" cy="670854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95902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Motivation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err="1" smtClean="0"/>
              <a:t>Beliebige</a:t>
            </a:r>
            <a:r>
              <a:rPr lang="en-GB" dirty="0" smtClean="0"/>
              <a:t> </a:t>
            </a:r>
            <a:r>
              <a:rPr lang="en-GB" dirty="0" err="1" smtClean="0"/>
              <a:t>Vektorfelder</a:t>
            </a:r>
            <a:r>
              <a:rPr lang="en-GB" dirty="0" smtClean="0"/>
              <a:t> </a:t>
            </a:r>
            <a:r>
              <a:rPr lang="en-GB" dirty="0" err="1" smtClean="0"/>
              <a:t>visualisieren</a:t>
            </a:r>
            <a:endParaRPr lang="en-GB" dirty="0"/>
          </a:p>
          <a:p>
            <a:pPr lvl="1"/>
            <a:r>
              <a:rPr lang="en-GB" dirty="0" err="1" smtClean="0"/>
              <a:t>Inklusive</a:t>
            </a:r>
            <a:r>
              <a:rPr lang="en-GB" dirty="0" smtClean="0"/>
              <a:t> </a:t>
            </a:r>
            <a:r>
              <a:rPr lang="en-GB" dirty="0" err="1" smtClean="0"/>
              <a:t>Richtungen</a:t>
            </a:r>
            <a:r>
              <a:rPr lang="en-GB" dirty="0" smtClean="0"/>
              <a:t> (</a:t>
            </a:r>
            <a:r>
              <a:rPr lang="en-GB" dirty="0" err="1" smtClean="0"/>
              <a:t>im</a:t>
            </a:r>
            <a:r>
              <a:rPr lang="en-GB" dirty="0" smtClean="0"/>
              <a:t> </a:t>
            </a:r>
            <a:r>
              <a:rPr lang="en-GB" dirty="0" err="1" smtClean="0"/>
              <a:t>Gegensatz</a:t>
            </a:r>
            <a:r>
              <a:rPr lang="en-GB" dirty="0" smtClean="0"/>
              <a:t> </a:t>
            </a:r>
            <a:r>
              <a:rPr lang="en-GB" dirty="0" err="1" smtClean="0"/>
              <a:t>zu</a:t>
            </a:r>
            <a:r>
              <a:rPr lang="en-GB" dirty="0"/>
              <a:t> </a:t>
            </a:r>
            <a:r>
              <a:rPr lang="en-GB" dirty="0" err="1" smtClean="0"/>
              <a:t>z.B</a:t>
            </a:r>
            <a:r>
              <a:rPr lang="en-GB" dirty="0" smtClean="0"/>
              <a:t>. LIC)</a:t>
            </a:r>
          </a:p>
          <a:p>
            <a:r>
              <a:rPr lang="en-GB" dirty="0" smtClean="0"/>
              <a:t>Animation auf </a:t>
            </a:r>
            <a:r>
              <a:rPr lang="en-GB" dirty="0" err="1" smtClean="0"/>
              <a:t>statischen</a:t>
            </a:r>
            <a:r>
              <a:rPr lang="en-GB" dirty="0" smtClean="0"/>
              <a:t> </a:t>
            </a:r>
            <a:r>
              <a:rPr lang="en-GB" dirty="0" err="1" smtClean="0"/>
              <a:t>Bildern</a:t>
            </a:r>
            <a:r>
              <a:rPr lang="en-GB" dirty="0" smtClean="0"/>
              <a:t>, </a:t>
            </a:r>
            <a:r>
              <a:rPr lang="en-GB" dirty="0" err="1" smtClean="0"/>
              <a:t>z.B</a:t>
            </a:r>
            <a:r>
              <a:rPr lang="en-GB" dirty="0" smtClean="0"/>
              <a:t>. </a:t>
            </a:r>
            <a:r>
              <a:rPr lang="en-GB" dirty="0" err="1" smtClean="0"/>
              <a:t>Papier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>
                <a:sym typeface="Wingdings"/>
              </a:rPr>
              <a:t>Performance++</a:t>
            </a:r>
            <a:endParaRPr lang="en-GB" dirty="0">
              <a:sym typeface="Wingdings"/>
            </a:endParaRPr>
          </a:p>
          <a:p>
            <a:r>
              <a:rPr lang="en-GB" dirty="0" err="1" smtClean="0">
                <a:sym typeface="Wingdings"/>
              </a:rPr>
              <a:t>Sieht</a:t>
            </a:r>
            <a:r>
              <a:rPr lang="en-GB" dirty="0" smtClean="0">
                <a:sym typeface="Wingdings"/>
              </a:rPr>
              <a:t> cool </a:t>
            </a:r>
            <a:r>
              <a:rPr lang="en-GB" dirty="0" err="1" smtClean="0">
                <a:sym typeface="Wingdings"/>
              </a:rPr>
              <a:t>aus</a:t>
            </a:r>
            <a:endParaRPr lang="en-GB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075159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Self-Animating Images – Trivial</a:t>
            </a:r>
            <a:endParaRPr lang="en-GB" dirty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GB" dirty="0" smtClean="0"/>
              <a:t>Wei </a:t>
            </a:r>
            <a:r>
              <a:rPr lang="fr-FR" dirty="0" smtClean="0"/>
              <a:t>’</a:t>
            </a:r>
            <a:r>
              <a:rPr lang="en-GB" dirty="0" smtClean="0"/>
              <a:t>06, </a:t>
            </a:r>
            <a:r>
              <a:rPr lang="en-GB" dirty="0" err="1" smtClean="0"/>
              <a:t>Gleichverteiltes</a:t>
            </a:r>
            <a:r>
              <a:rPr lang="en-GB" dirty="0" smtClean="0"/>
              <a:t> Muster an </a:t>
            </a:r>
            <a:r>
              <a:rPr lang="en-GB" dirty="0" err="1" smtClean="0"/>
              <a:t>Vektorfeld</a:t>
            </a:r>
            <a:r>
              <a:rPr lang="en-GB" dirty="0" smtClean="0"/>
              <a:t> </a:t>
            </a:r>
            <a:r>
              <a:rPr lang="en-GB" dirty="0" err="1" smtClean="0"/>
              <a:t>orientieren</a:t>
            </a:r>
            <a:endParaRPr lang="en-GB" dirty="0"/>
          </a:p>
        </p:txBody>
      </p:sp>
      <p:pic>
        <p:nvPicPr>
          <p:cNvPr id="5" name="Bild 4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994" y="1991868"/>
            <a:ext cx="914400" cy="929640"/>
          </a:xfrm>
          <a:prstGeom prst="rect">
            <a:avLst/>
          </a:prstGeom>
        </p:spPr>
      </p:pic>
      <p:sp>
        <p:nvSpPr>
          <p:cNvPr id="6" name="Pfeil nach rechts 5"/>
          <p:cNvSpPr/>
          <p:nvPr/>
        </p:nvSpPr>
        <p:spPr>
          <a:xfrm>
            <a:off x="4277180" y="4192069"/>
            <a:ext cx="914400" cy="152771"/>
          </a:xfrm>
          <a:prstGeom prst="rightArrow">
            <a:avLst/>
          </a:prstGeom>
          <a:effectLst/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contourClr>
              <a:schemeClr val="dk1">
                <a:shade val="70000"/>
                <a:satMod val="105000"/>
              </a:schemeClr>
            </a:contourClr>
          </a:sp3d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>
            <a:sp3d/>
          </a:bodyPr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Bild 11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1856" y="1991868"/>
            <a:ext cx="914400" cy="929640"/>
          </a:xfrm>
          <a:prstGeom prst="rect">
            <a:avLst/>
          </a:prstGeom>
        </p:spPr>
      </p:pic>
      <p:pic>
        <p:nvPicPr>
          <p:cNvPr id="13" name="Bild 12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18" y="1991868"/>
            <a:ext cx="914400" cy="929640"/>
          </a:xfrm>
          <a:prstGeom prst="rect">
            <a:avLst/>
          </a:prstGeom>
        </p:spPr>
      </p:pic>
      <p:pic>
        <p:nvPicPr>
          <p:cNvPr id="14" name="Bild 13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580" y="1991868"/>
            <a:ext cx="914400" cy="929640"/>
          </a:xfrm>
          <a:prstGeom prst="rect">
            <a:avLst/>
          </a:prstGeom>
        </p:spPr>
      </p:pic>
      <p:pic>
        <p:nvPicPr>
          <p:cNvPr id="15" name="Bild 14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211" y="1991868"/>
            <a:ext cx="914400" cy="929640"/>
          </a:xfrm>
          <a:prstGeom prst="rect">
            <a:avLst/>
          </a:prstGeom>
        </p:spPr>
      </p:pic>
      <p:pic>
        <p:nvPicPr>
          <p:cNvPr id="16" name="Bild 15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763" y="2882432"/>
            <a:ext cx="914400" cy="929640"/>
          </a:xfrm>
          <a:prstGeom prst="rect">
            <a:avLst/>
          </a:prstGeom>
        </p:spPr>
      </p:pic>
      <p:pic>
        <p:nvPicPr>
          <p:cNvPr id="17" name="Bild 16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625" y="2882432"/>
            <a:ext cx="914400" cy="929640"/>
          </a:xfrm>
          <a:prstGeom prst="rect">
            <a:avLst/>
          </a:prstGeom>
        </p:spPr>
      </p:pic>
      <p:pic>
        <p:nvPicPr>
          <p:cNvPr id="18" name="Bild 17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487" y="2882432"/>
            <a:ext cx="914400" cy="929640"/>
          </a:xfrm>
          <a:prstGeom prst="rect">
            <a:avLst/>
          </a:prstGeom>
        </p:spPr>
      </p:pic>
      <p:pic>
        <p:nvPicPr>
          <p:cNvPr id="19" name="Bild 18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1349" y="2882432"/>
            <a:ext cx="914400" cy="929640"/>
          </a:xfrm>
          <a:prstGeom prst="rect">
            <a:avLst/>
          </a:prstGeom>
        </p:spPr>
      </p:pic>
      <p:pic>
        <p:nvPicPr>
          <p:cNvPr id="20" name="Bild 19" descr="wei3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980" y="2882432"/>
            <a:ext cx="914400" cy="929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6031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 descr="wei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33"/>
          <a:stretch/>
        </p:blipFill>
        <p:spPr>
          <a:xfrm>
            <a:off x="1605797" y="138693"/>
            <a:ext cx="6673860" cy="6480000"/>
          </a:xfrm>
          <a:prstGeom prst="rect">
            <a:avLst/>
          </a:prstGeom>
        </p:spPr>
      </p:pic>
      <p:pic>
        <p:nvPicPr>
          <p:cNvPr id="9" name="Bild 8" descr="wei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33"/>
          <a:stretch/>
        </p:blipFill>
        <p:spPr>
          <a:xfrm>
            <a:off x="1449493" y="141153"/>
            <a:ext cx="6673860" cy="6480000"/>
          </a:xfrm>
          <a:prstGeom prst="rect">
            <a:avLst/>
          </a:prstGeom>
        </p:spPr>
      </p:pic>
      <p:pic>
        <p:nvPicPr>
          <p:cNvPr id="10" name="Bild 9" descr="wei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605798" y="143613"/>
            <a:ext cx="6825240" cy="6480000"/>
          </a:xfrm>
          <a:prstGeom prst="rect">
            <a:avLst/>
          </a:prstGeom>
        </p:spPr>
      </p:pic>
      <p:pic>
        <p:nvPicPr>
          <p:cNvPr id="11" name="Bild 10" descr="wei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68" r="-2468"/>
          <a:stretch/>
        </p:blipFill>
        <p:spPr>
          <a:xfrm>
            <a:off x="1605798" y="146074"/>
            <a:ext cx="682524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662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ronus">
  <a:themeElements>
    <a:clrScheme name="Cronus">
      <a:dk1>
        <a:sysClr val="windowText" lastClr="000000"/>
      </a:dk1>
      <a:lt1>
        <a:sysClr val="window" lastClr="FFFFFF"/>
      </a:lt1>
      <a:dk2>
        <a:srgbClr val="646B86"/>
      </a:dk2>
      <a:lt2>
        <a:srgbClr val="C5D1D7"/>
      </a:lt2>
      <a:accent1>
        <a:srgbClr val="D16349"/>
      </a:accent1>
      <a:accent2>
        <a:srgbClr val="CCB400"/>
      </a:accent2>
      <a:accent3>
        <a:srgbClr val="8CADAE"/>
      </a:accent3>
      <a:accent4>
        <a:srgbClr val="8C7B70"/>
      </a:accent4>
      <a:accent5>
        <a:srgbClr val="8FB08C"/>
      </a:accent5>
      <a:accent6>
        <a:srgbClr val="D19049"/>
      </a:accent6>
      <a:hlink>
        <a:srgbClr val="00A3D6"/>
      </a:hlink>
      <a:folHlink>
        <a:srgbClr val="694F07"/>
      </a:folHlink>
    </a:clrScheme>
    <a:fontScheme name="Cronus">
      <a:majorFont>
        <a:latin typeface="Georgia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华文新魏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Cronus">
      <a:fillStyleLst>
        <a:solidFill>
          <a:schemeClr val="phClr"/>
        </a:solidFill>
        <a:solidFill>
          <a:schemeClr val="phClr">
            <a:tint val="45000"/>
          </a:schemeClr>
        </a:solidFill>
        <a:solidFill>
          <a:schemeClr val="phClr">
            <a:tint val="95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1429" cap="flat" cmpd="sng" algn="ctr">
          <a:solidFill>
            <a:schemeClr val="phClr"/>
          </a:solidFill>
          <a:prstDash val="sysDash"/>
        </a:ln>
        <a:ln w="200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contourW="9525" prstMaterial="matte">
            <a:bevelT w="0" h="0"/>
            <a:contourClr>
              <a:schemeClr val="phClr">
                <a:shade val="70000"/>
                <a:satMod val="105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soft" dir="b">
              <a:rot lat="0" lon="0" rev="0"/>
            </a:lightRig>
          </a:scene3d>
          <a:sp3d prstMaterial="dkEdge">
            <a:bevelT w="63500" h="63500" prst="cross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70000"/>
                <a:satMod val="115000"/>
              </a:schemeClr>
              <a:schemeClr val="phClr">
                <a:tint val="85000"/>
              </a:schemeClr>
            </a:duotone>
          </a:blip>
          <a:tile tx="0" ty="0" sx="85000" sy="85000" flip="none" algn="tl"/>
        </a:blipFill>
        <a:blipFill>
          <a:blip xmlns:r="http://schemas.openxmlformats.org/officeDocument/2006/relationships" r:embed="rId2">
            <a:duotone>
              <a:schemeClr val="phClr">
                <a:shade val="65000"/>
                <a:satMod val="115000"/>
              </a:schemeClr>
              <a:schemeClr val="phClr">
                <a:tint val="85000"/>
              </a:schemeClr>
            </a:duotone>
          </a:blip>
          <a:tile tx="0" ty="0" sx="65000" sy="65000" flip="none" algn="tl"/>
        </a:blip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Cronus.thmx</Template>
  <TotalTime>0</TotalTime>
  <Words>551</Words>
  <Application>Microsoft Macintosh PowerPoint</Application>
  <PresentationFormat>Bildschirmpräsentation (4:3)</PresentationFormat>
  <Paragraphs>89</Paragraphs>
  <Slides>43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43</vt:i4>
      </vt:variant>
    </vt:vector>
  </HeadingPairs>
  <TitlesOfParts>
    <vt:vector size="44" baseType="lpstr">
      <vt:lpstr>Cronus</vt:lpstr>
      <vt:lpstr>Self-Animating Images </vt:lpstr>
      <vt:lpstr>PowerPoint-Präsentation</vt:lpstr>
      <vt:lpstr>PowerPoint-Präsentation</vt:lpstr>
      <vt:lpstr>[Illusion/Effekt]</vt:lpstr>
      <vt:lpstr>Hintergrund</vt:lpstr>
      <vt:lpstr>Hintergrund</vt:lpstr>
      <vt:lpstr>Motivation</vt:lpstr>
      <vt:lpstr>Self-Animating Images – Trivial</vt:lpstr>
      <vt:lpstr>PowerPoint-Präsentation</vt:lpstr>
      <vt:lpstr>Repeated Asymmetric Pattern (RAP‘s) </vt:lpstr>
      <vt:lpstr>PowerPoint-Präsentation</vt:lpstr>
      <vt:lpstr>PowerPoint-Präsentation</vt:lpstr>
      <vt:lpstr>Repeated Asymmetric Pattern (RAP‘s) </vt:lpstr>
      <vt:lpstr>Self-Animating Images - Besser</vt:lpstr>
      <vt:lpstr>Streamlines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RAP’s platzieren</vt:lpstr>
      <vt:lpstr>RAP’s platzieren</vt:lpstr>
      <vt:lpstr>Platzierung: Optimierungsproblem</vt:lpstr>
      <vt:lpstr>Optimierungsproblem - Grafisch</vt:lpstr>
      <vt:lpstr>Algorithmus</vt:lpstr>
      <vt:lpstr>Farbige RAP’s</vt:lpstr>
      <vt:lpstr>Showtime</vt:lpstr>
      <vt:lpstr>PowerPoint-Präsentation</vt:lpstr>
      <vt:lpstr>PowerPoint-Präsentation</vt:lpstr>
      <vt:lpstr>PowerPoint-Präsentation</vt:lpstr>
      <vt:lpstr>PowerPoint-Präsentation</vt:lpstr>
      <vt:lpstr>Ausblick</vt:lpstr>
      <vt:lpstr>Danke!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Self-Animating Images  </dc:title>
  <dc:creator>Lorenz Hufnagel</dc:creator>
  <cp:lastModifiedBy>Lorenz Hufnagel</cp:lastModifiedBy>
  <cp:revision>55</cp:revision>
  <dcterms:created xsi:type="dcterms:W3CDTF">2015-05-28T09:31:55Z</dcterms:created>
  <dcterms:modified xsi:type="dcterms:W3CDTF">2015-06-07T20:27:18Z</dcterms:modified>
</cp:coreProperties>
</file>